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1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0.xml" ContentType="application/vnd.openxmlformats-officedocument.presentationml.notesSlide+xml"/>
  <Override PartName="/ppt/charts/chart15.xml" ContentType="application/vnd.openxmlformats-officedocument.drawingml.chart+xml"/>
  <Override PartName="/ppt/notesSlides/notesSlide11.xml" ContentType="application/vnd.openxmlformats-officedocument.presentationml.notesSlide+xml"/>
  <Override PartName="/ppt/charts/chart16.xml" ContentType="application/vnd.openxmlformats-officedocument.drawingml.chart+xml"/>
  <Override PartName="/ppt/notesSlides/notesSlide12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4" r:id="rId5"/>
    <p:sldMasterId id="2147483710" r:id="rId6"/>
  </p:sldMasterIdLst>
  <p:notesMasterIdLst>
    <p:notesMasterId r:id="rId33"/>
  </p:notesMasterIdLst>
  <p:sldIdLst>
    <p:sldId id="274" r:id="rId7"/>
    <p:sldId id="4944" r:id="rId8"/>
    <p:sldId id="5260" r:id="rId9"/>
    <p:sldId id="5247" r:id="rId10"/>
    <p:sldId id="5264" r:id="rId11"/>
    <p:sldId id="5158" r:id="rId12"/>
    <p:sldId id="5251" r:id="rId13"/>
    <p:sldId id="5242" r:id="rId14"/>
    <p:sldId id="5253" r:id="rId15"/>
    <p:sldId id="4904" r:id="rId16"/>
    <p:sldId id="4878" r:id="rId17"/>
    <p:sldId id="5261" r:id="rId18"/>
    <p:sldId id="5262" r:id="rId19"/>
    <p:sldId id="5236" r:id="rId20"/>
    <p:sldId id="5266" r:id="rId21"/>
    <p:sldId id="5141" r:id="rId22"/>
    <p:sldId id="5258" r:id="rId23"/>
    <p:sldId id="4821" r:id="rId24"/>
    <p:sldId id="5267" r:id="rId25"/>
    <p:sldId id="5268" r:id="rId26"/>
    <p:sldId id="5269" r:id="rId27"/>
    <p:sldId id="5270" r:id="rId28"/>
    <p:sldId id="4910" r:id="rId29"/>
    <p:sldId id="5175" r:id="rId30"/>
    <p:sldId id="5176" r:id="rId31"/>
    <p:sldId id="5263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5819D790-F9E2-4856-A053-0270B15862BD}">
          <p14:sldIdLst>
            <p14:sldId id="274"/>
            <p14:sldId id="4944"/>
          </p14:sldIdLst>
        </p14:section>
        <p14:section name="Pause transition alimentaire" id="{5D1088D8-3BE0-49B0-AAFC-7C152D6D2B25}">
          <p14:sldIdLst>
            <p14:sldId id="5260"/>
            <p14:sldId id="5247"/>
            <p14:sldId id="5264"/>
            <p14:sldId id="5158"/>
            <p14:sldId id="5251"/>
          </p14:sldIdLst>
        </p14:section>
        <p14:section name="Perte de repères" id="{C72C3E79-E344-463E-B738-A0CA594C5369}">
          <p14:sldIdLst>
            <p14:sldId id="5242"/>
            <p14:sldId id="5253"/>
            <p14:sldId id="4904"/>
            <p14:sldId id="4878"/>
          </p14:sldIdLst>
        </p14:section>
        <p14:section name="Du plaisir &amp; du fonctionnel" id="{F7E22FA7-95F2-4FDC-8ACE-4F3B6566F18B}">
          <p14:sldIdLst>
            <p14:sldId id="5261"/>
            <p14:sldId id="5262"/>
            <p14:sldId id="5236"/>
            <p14:sldId id="5266"/>
            <p14:sldId id="5141"/>
          </p14:sldIdLst>
        </p14:section>
        <p14:section name="Transition collective" id="{9C6D7F8D-0FA4-4C5A-842C-E41D0A28D0FC}">
          <p14:sldIdLst>
            <p14:sldId id="5258"/>
            <p14:sldId id="4821"/>
            <p14:sldId id="5267"/>
            <p14:sldId id="5268"/>
            <p14:sldId id="5269"/>
            <p14:sldId id="5270"/>
            <p14:sldId id="4910"/>
            <p14:sldId id="5175"/>
            <p14:sldId id="5176"/>
            <p14:sldId id="5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3846086-60D2-DBF9-3B28-CC990FDDB355}" name="Agnès Crozet" initials="AC" userId="4ebc642b3ee0825e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6149"/>
    <a:srgbClr val="EBC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70"/>
    <p:restoredTop sz="94684"/>
  </p:normalViewPr>
  <p:slideViewPr>
    <p:cSldViewPr snapToGrid="0">
      <p:cViewPr varScale="1">
        <p:scale>
          <a:sx n="62" d="100"/>
          <a:sy n="62" d="100"/>
        </p:scale>
        <p:origin x="7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215129447156293"/>
          <c:y val="2.3156340147522637E-2"/>
          <c:w val="0.55986572009298574"/>
          <c:h val="0.96084068360249042"/>
        </c:manualLayout>
      </c:layout>
      <c:doughnutChart>
        <c:varyColors val="1"/>
        <c:ser>
          <c:idx val="1"/>
          <c:order val="0"/>
          <c:tx>
            <c:strRef>
              <c:f>Feuil1!$C$1</c:f>
              <c:strCache>
                <c:ptCount val="1"/>
                <c:pt idx="0">
                  <c:v>2022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alpha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AD2-47CC-A9B3-C6370D40B878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  <a:alpha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AD2-47CC-A9B3-C6370D40B878}"/>
              </c:ext>
            </c:extLst>
          </c:dPt>
          <c:dPt>
            <c:idx val="2"/>
            <c:bubble3D val="0"/>
            <c:spPr>
              <a:solidFill>
                <a:schemeClr val="bg2">
                  <a:alpha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AD2-47CC-A9B3-C6370D40B878}"/>
              </c:ext>
            </c:extLst>
          </c:dPt>
          <c:dPt>
            <c:idx val="3"/>
            <c:bubble3D val="0"/>
            <c:spPr>
              <a:solidFill>
                <a:schemeClr val="tx2">
                  <a:alpha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AD2-47CC-A9B3-C6370D40B87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Très préoccupé(e)</c:v>
                </c:pt>
                <c:pt idx="1">
                  <c:v>Assez préoccupé(e)</c:v>
                </c:pt>
                <c:pt idx="2">
                  <c:v>Peu préoccupé(e)</c:v>
                </c:pt>
                <c:pt idx="3">
                  <c:v>Pas du tout préoccupé(e)</c:v>
                </c:pt>
              </c:strCache>
            </c:strRef>
          </c:cat>
          <c:val>
            <c:numRef>
              <c:f>Feuil1!$C$2:$C$5</c:f>
              <c:numCache>
                <c:formatCode>0%</c:formatCode>
                <c:ptCount val="4"/>
                <c:pt idx="0">
                  <c:v>0.24</c:v>
                </c:pt>
                <c:pt idx="1">
                  <c:v>0.56999999999999995</c:v>
                </c:pt>
                <c:pt idx="2">
                  <c:v>0.16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D2-47CC-A9B3-C6370D40B878}"/>
            </c:ext>
          </c:extLst>
        </c:ser>
        <c:ser>
          <c:idx val="0"/>
          <c:order val="1"/>
          <c:tx>
            <c:strRef>
              <c:f>Feuil1!$B$1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AD2-47CC-A9B3-C6370D40B878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AD2-47CC-A9B3-C6370D40B878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AD2-47CC-A9B3-C6370D40B878}"/>
              </c:ext>
            </c:extLst>
          </c:dPt>
          <c:dPt>
            <c:idx val="3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AD2-47CC-A9B3-C6370D40B87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Très préoccupé(e)</c:v>
                </c:pt>
                <c:pt idx="1">
                  <c:v>Assez préoccupé(e)</c:v>
                </c:pt>
                <c:pt idx="2">
                  <c:v>Peu préoccupé(e)</c:v>
                </c:pt>
                <c:pt idx="3">
                  <c:v>Pas du tout préoccupé(e)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0.18387578443795263</c:v>
                </c:pt>
                <c:pt idx="1">
                  <c:v>0.55457546527571067</c:v>
                </c:pt>
                <c:pt idx="2">
                  <c:v>0.20897974595170551</c:v>
                </c:pt>
                <c:pt idx="3">
                  <c:v>5.2569004334629514E-2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D2-47CC-A9B3-C6370D40B87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venir Book"/>
        </a:defRPr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4794963821852483"/>
          <c:y val="4.8713479055869785E-2"/>
          <c:w val="0.41473442416193546"/>
          <c:h val="0.9207005245924468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En premier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8A-4A60-8009-C45D7458E66C}"/>
                </c:ext>
              </c:extLst>
            </c:dLbl>
            <c:dLbl>
              <c:idx val="7"/>
              <c:layout>
                <c:manualLayout>
                  <c:x val="8.1718986550727204E-3"/>
                  <c:y val="-1.5202923412546352E-16"/>
                </c:manualLayout>
              </c:layout>
              <c:tx>
                <c:rich>
                  <a:bodyPr/>
                  <a:lstStyle/>
                  <a:p>
                    <a:fld id="{7EFA84F5-2EE7-4E44-B7E9-46529826CC5F}" type="VALUE">
                      <a:rPr lang="en-US">
                        <a:latin typeface="Avenir Book"/>
                      </a:rPr>
                      <a:pPr/>
                      <a:t>[VALEUR]</a:t>
                    </a:fld>
                    <a:endParaRPr lang="fr-FR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56E-429F-B7FD-A3FD5385A9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Feuil1!$A$2:$A$10</c:f>
              <c:strCache>
                <c:ptCount val="9"/>
                <c:pt idx="0">
                  <c:v>Une alimentation innovante qui bénéficie des progrès technologiques</c:v>
                </c:pt>
                <c:pt idx="1">
                  <c:v>Une alimentation qui respecte les producteurs</c:v>
                </c:pt>
                <c:pt idx="2">
                  <c:v>Une alimentation qui respecte la tradition et la culture locale</c:v>
                </c:pt>
                <c:pt idx="3">
                  <c:v>Une alimentation produite dans des conditions qui respectent la nature</c:v>
                </c:pt>
                <c:pt idx="4">
                  <c:v>Une alimentation qui renforce le corps et aide à être en forme</c:v>
                </c:pt>
                <c:pt idx="5">
                  <c:v>Une alimentation qui ne porte pas atteinte à la santé</c:v>
                </c:pt>
                <c:pt idx="6">
                  <c:v>Un moment de convivialité partagé</c:v>
                </c:pt>
                <c:pt idx="7">
                  <c:v>Le plaisir des sens</c:v>
                </c:pt>
                <c:pt idx="8">
                  <c:v>Une alimentation équilibrée</c:v>
                </c:pt>
              </c:strCache>
            </c:strRef>
          </c:cat>
          <c:val>
            <c:numRef>
              <c:f>Feuil1!$B$2:$B$10</c:f>
              <c:numCache>
                <c:formatCode>###0%</c:formatCode>
                <c:ptCount val="9"/>
                <c:pt idx="0">
                  <c:v>2.9800661606099441E-3</c:v>
                </c:pt>
                <c:pt idx="1">
                  <c:v>2.9642248300173001E-2</c:v>
                </c:pt>
                <c:pt idx="2">
                  <c:v>4.2369344927127718E-2</c:v>
                </c:pt>
                <c:pt idx="3">
                  <c:v>5.1937828489043956E-2</c:v>
                </c:pt>
                <c:pt idx="4">
                  <c:v>5.7049677939122481E-2</c:v>
                </c:pt>
                <c:pt idx="5">
                  <c:v>0.13415788810208695</c:v>
                </c:pt>
                <c:pt idx="6">
                  <c:v>0.13889034612839932</c:v>
                </c:pt>
                <c:pt idx="7">
                  <c:v>0.28693351225816349</c:v>
                </c:pt>
                <c:pt idx="8">
                  <c:v>0.2560390876952699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85-4A09-A8B2-B11E7508FDBD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En deuxième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Feuil1!$A$2:$A$10</c:f>
              <c:strCache>
                <c:ptCount val="9"/>
                <c:pt idx="0">
                  <c:v>Une alimentation innovante qui bénéficie des progrès technologiques</c:v>
                </c:pt>
                <c:pt idx="1">
                  <c:v>Une alimentation qui respecte les producteurs</c:v>
                </c:pt>
                <c:pt idx="2">
                  <c:v>Une alimentation qui respecte la tradition et la culture locale</c:v>
                </c:pt>
                <c:pt idx="3">
                  <c:v>Une alimentation produite dans des conditions qui respectent la nature</c:v>
                </c:pt>
                <c:pt idx="4">
                  <c:v>Une alimentation qui renforce le corps et aide à être en forme</c:v>
                </c:pt>
                <c:pt idx="5">
                  <c:v>Une alimentation qui ne porte pas atteinte à la santé</c:v>
                </c:pt>
                <c:pt idx="6">
                  <c:v>Un moment de convivialité partagé</c:v>
                </c:pt>
                <c:pt idx="7">
                  <c:v>Le plaisir des sens</c:v>
                </c:pt>
                <c:pt idx="8">
                  <c:v>Une alimentation équilibrée</c:v>
                </c:pt>
              </c:strCache>
            </c:strRef>
          </c:cat>
          <c:val>
            <c:numRef>
              <c:f>Feuil1!$C$2:$C$10</c:f>
              <c:numCache>
                <c:formatCode>###0%</c:formatCode>
                <c:ptCount val="9"/>
                <c:pt idx="0">
                  <c:v>2.3196300291807456E-2</c:v>
                </c:pt>
                <c:pt idx="1">
                  <c:v>6.7643363692666061E-2</c:v>
                </c:pt>
                <c:pt idx="2">
                  <c:v>6.5421682299961495E-2</c:v>
                </c:pt>
                <c:pt idx="3">
                  <c:v>7.9310812997492999E-2</c:v>
                </c:pt>
                <c:pt idx="4">
                  <c:v>9.2535530664593926E-2</c:v>
                </c:pt>
                <c:pt idx="5">
                  <c:v>0.14140259652534898</c:v>
                </c:pt>
                <c:pt idx="6">
                  <c:v>0.18604102709049181</c:v>
                </c:pt>
                <c:pt idx="7">
                  <c:v>0.13710874352201555</c:v>
                </c:pt>
                <c:pt idx="8">
                  <c:v>0.17100790613971639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085-4A09-A8B2-B11E7508FDBD}"/>
            </c:ext>
          </c:extLst>
        </c:ser>
        <c:ser>
          <c:idx val="3"/>
          <c:order val="2"/>
          <c:tx>
            <c:strRef>
              <c:f>Feuil1!$D$1</c:f>
              <c:strCache>
                <c:ptCount val="1"/>
                <c:pt idx="0">
                  <c:v>ST 1er + 2eme  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Feuil1!$A$2:$A$10</c:f>
              <c:strCache>
                <c:ptCount val="9"/>
                <c:pt idx="0">
                  <c:v>Une alimentation innovante qui bénéficie des progrès technologiques</c:v>
                </c:pt>
                <c:pt idx="1">
                  <c:v>Une alimentation qui respecte les producteurs</c:v>
                </c:pt>
                <c:pt idx="2">
                  <c:v>Une alimentation qui respecte la tradition et la culture locale</c:v>
                </c:pt>
                <c:pt idx="3">
                  <c:v>Une alimentation produite dans des conditions qui respectent la nature</c:v>
                </c:pt>
                <c:pt idx="4">
                  <c:v>Une alimentation qui renforce le corps et aide à être en forme</c:v>
                </c:pt>
                <c:pt idx="5">
                  <c:v>Une alimentation qui ne porte pas atteinte à la santé</c:v>
                </c:pt>
                <c:pt idx="6">
                  <c:v>Un moment de convivialité partagé</c:v>
                </c:pt>
                <c:pt idx="7">
                  <c:v>Le plaisir des sens</c:v>
                </c:pt>
                <c:pt idx="8">
                  <c:v>Une alimentation équilibrée</c:v>
                </c:pt>
              </c:strCache>
            </c:strRef>
          </c:cat>
          <c:val>
            <c:numRef>
              <c:f>Feuil1!$D$2:$D$10</c:f>
              <c:numCache>
                <c:formatCode>0%</c:formatCode>
                <c:ptCount val="9"/>
                <c:pt idx="0">
                  <c:v>2.6176366452417402E-2</c:v>
                </c:pt>
                <c:pt idx="1">
                  <c:v>9.7285611992839055E-2</c:v>
                </c:pt>
                <c:pt idx="2">
                  <c:v>0.10779102722708922</c:v>
                </c:pt>
                <c:pt idx="3">
                  <c:v>0.13124864148653695</c:v>
                </c:pt>
                <c:pt idx="4">
                  <c:v>0.14958520860371641</c:v>
                </c:pt>
                <c:pt idx="5">
                  <c:v>0.27556048462743593</c:v>
                </c:pt>
                <c:pt idx="6">
                  <c:v>0.3249313732188911</c:v>
                </c:pt>
                <c:pt idx="7">
                  <c:v>0.42404225578017907</c:v>
                </c:pt>
                <c:pt idx="8">
                  <c:v>0.42704699383498629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6085-4A09-A8B2-B11E7508FDB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02976656"/>
        <c:axId val="502977936"/>
      </c:barChart>
      <c:catAx>
        <c:axId val="5029766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ea typeface="+mn-ea"/>
                <a:cs typeface="+mn-cs"/>
              </a:defRPr>
            </a:pPr>
            <a:endParaRPr lang="fr-FR"/>
          </a:p>
        </c:txPr>
        <c:crossAx val="502977936"/>
        <c:crosses val="autoZero"/>
        <c:auto val="1"/>
        <c:lblAlgn val="ctr"/>
        <c:lblOffset val="100"/>
        <c:noMultiLvlLbl val="0"/>
      </c:catAx>
      <c:valAx>
        <c:axId val="502977936"/>
        <c:scaling>
          <c:orientation val="minMax"/>
          <c:max val="0.5"/>
        </c:scaling>
        <c:delete val="1"/>
        <c:axPos val="b"/>
        <c:numFmt formatCode="###0%" sourceLinked="1"/>
        <c:majorTickMark val="out"/>
        <c:minorTickMark val="none"/>
        <c:tickLblPos val="nextTo"/>
        <c:crossAx val="502976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aseline="0">
          <a:latin typeface="Avenir Book"/>
        </a:defRPr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906366344668071E-2"/>
          <c:y val="2.8683471567339417E-2"/>
          <c:w val="0.97067656351873211"/>
          <c:h val="0.74624206997999143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1x/mois</c:v>
                </c:pt>
              </c:strCache>
            </c:strRef>
          </c:tx>
          <c:spPr>
            <a:ln w="28575">
              <a:solidFill>
                <a:schemeClr val="bg2"/>
              </a:solidFill>
            </a:ln>
          </c:spPr>
          <c:marker>
            <c:symbol val="circle"/>
            <c:size val="4"/>
            <c:spPr>
              <a:solidFill>
                <a:srgbClr val="92D050"/>
              </a:solidFill>
              <a:ln w="28575">
                <a:solidFill>
                  <a:schemeClr val="bg2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>
                    <a:solidFill>
                      <a:schemeClr val="bg1">
                        <a:lumMod val="50000"/>
                      </a:schemeClr>
                    </a:solidFill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Feuil1!$A$2:$A$22</c:f>
              <c:strCache>
                <c:ptCount val="19"/>
                <c:pt idx="0">
                  <c:v>2003
(n=1008)</c:v>
                </c:pt>
                <c:pt idx="1">
                  <c:v>2004
(n=1000)</c:v>
                </c:pt>
                <c:pt idx="2">
                  <c:v>2005
(n=1042)</c:v>
                </c:pt>
                <c:pt idx="3">
                  <c:v>2006
(n=1006)</c:v>
                </c:pt>
                <c:pt idx="4">
                  <c:v>2007
(n=1023)</c:v>
                </c:pt>
                <c:pt idx="5">
                  <c:v>2008
(n=1050)</c:v>
                </c:pt>
                <c:pt idx="6">
                  <c:v>2009
(n=1015)</c:v>
                </c:pt>
                <c:pt idx="7">
                  <c:v>2010
(n=1028)</c:v>
                </c:pt>
                <c:pt idx="8">
                  <c:v>2011
(n=995)</c:v>
                </c:pt>
                <c:pt idx="9">
                  <c:v>2013
(n=2019)</c:v>
                </c:pt>
                <c:pt idx="10">
                  <c:v>2015
(n=1007)</c:v>
                </c:pt>
                <c:pt idx="11">
                  <c:v>2016
(n=1002)</c:v>
                </c:pt>
                <c:pt idx="12">
                  <c:v>2017
(n=1002)</c:v>
                </c:pt>
                <c:pt idx="13">
                  <c:v>2018                                                                                                                                                 (n=2000)</c:v>
                </c:pt>
                <c:pt idx="14">
                  <c:v>2019 (n=2000)</c:v>
                </c:pt>
                <c:pt idx="15">
                  <c:v>2020 (n=2100)</c:v>
                </c:pt>
                <c:pt idx="16">
                  <c:v>2021 (n=2112)</c:v>
                </c:pt>
                <c:pt idx="17">
                  <c:v>2022 (n=4000)</c:v>
                </c:pt>
                <c:pt idx="18">
                  <c:v>2023 (n=4000)</c:v>
                </c:pt>
              </c:strCache>
            </c:strRef>
          </c:cat>
          <c:val>
            <c:numRef>
              <c:f>Feuil1!$B$2:$B$22</c:f>
              <c:numCache>
                <c:formatCode>0%</c:formatCode>
                <c:ptCount val="19"/>
                <c:pt idx="0">
                  <c:v>0.37</c:v>
                </c:pt>
                <c:pt idx="1">
                  <c:v>0.44</c:v>
                </c:pt>
                <c:pt idx="2">
                  <c:v>0.47</c:v>
                </c:pt>
                <c:pt idx="3">
                  <c:v>0.43000000000000005</c:v>
                </c:pt>
                <c:pt idx="4">
                  <c:v>0.42000000000000004</c:v>
                </c:pt>
                <c:pt idx="5">
                  <c:v>0.43999999999999995</c:v>
                </c:pt>
                <c:pt idx="6">
                  <c:v>0.46</c:v>
                </c:pt>
                <c:pt idx="7">
                  <c:v>0.42000000000000004</c:v>
                </c:pt>
                <c:pt idx="8">
                  <c:v>0.4</c:v>
                </c:pt>
                <c:pt idx="9">
                  <c:v>0.49</c:v>
                </c:pt>
                <c:pt idx="10">
                  <c:v>0.64640279300000003</c:v>
                </c:pt>
                <c:pt idx="11">
                  <c:v>0.68724044799999995</c:v>
                </c:pt>
                <c:pt idx="12">
                  <c:v>0.73349340100000004</c:v>
                </c:pt>
                <c:pt idx="13">
                  <c:v>0.71</c:v>
                </c:pt>
                <c:pt idx="14">
                  <c:v>0.71</c:v>
                </c:pt>
                <c:pt idx="15">
                  <c:v>0.73</c:v>
                </c:pt>
                <c:pt idx="16">
                  <c:v>0.76</c:v>
                </c:pt>
                <c:pt idx="17">
                  <c:v>0.6</c:v>
                </c:pt>
                <c:pt idx="18">
                  <c:v>0.54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5971-4C13-8047-3BE0B8DEC82B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borne inférieure</c:v>
                </c:pt>
              </c:strCache>
            </c:strRef>
          </c:tx>
          <c:spPr>
            <a:ln w="12700">
              <a:solidFill>
                <a:srgbClr val="CCE9AD"/>
              </a:solidFill>
              <a:prstDash val="dash"/>
            </a:ln>
          </c:spPr>
          <c:marker>
            <c:symbol val="none"/>
          </c:marker>
          <c:cat>
            <c:strRef>
              <c:f>Feuil1!$A$2:$A$22</c:f>
              <c:strCache>
                <c:ptCount val="19"/>
                <c:pt idx="0">
                  <c:v>2003
(n=1008)</c:v>
                </c:pt>
                <c:pt idx="1">
                  <c:v>2004
(n=1000)</c:v>
                </c:pt>
                <c:pt idx="2">
                  <c:v>2005
(n=1042)</c:v>
                </c:pt>
                <c:pt idx="3">
                  <c:v>2006
(n=1006)</c:v>
                </c:pt>
                <c:pt idx="4">
                  <c:v>2007
(n=1023)</c:v>
                </c:pt>
                <c:pt idx="5">
                  <c:v>2008
(n=1050)</c:v>
                </c:pt>
                <c:pt idx="6">
                  <c:v>2009
(n=1015)</c:v>
                </c:pt>
                <c:pt idx="7">
                  <c:v>2010
(n=1028)</c:v>
                </c:pt>
                <c:pt idx="8">
                  <c:v>2011
(n=995)</c:v>
                </c:pt>
                <c:pt idx="9">
                  <c:v>2013
(n=2019)</c:v>
                </c:pt>
                <c:pt idx="10">
                  <c:v>2015
(n=1007)</c:v>
                </c:pt>
                <c:pt idx="11">
                  <c:v>2016
(n=1002)</c:v>
                </c:pt>
                <c:pt idx="12">
                  <c:v>2017
(n=1002)</c:v>
                </c:pt>
                <c:pt idx="13">
                  <c:v>2018                                                                                                                                                 (n=2000)</c:v>
                </c:pt>
                <c:pt idx="14">
                  <c:v>2019 (n=2000)</c:v>
                </c:pt>
                <c:pt idx="15">
                  <c:v>2020 (n=2100)</c:v>
                </c:pt>
                <c:pt idx="16">
                  <c:v>2021 (n=2112)</c:v>
                </c:pt>
                <c:pt idx="17">
                  <c:v>2022 (n=4000)</c:v>
                </c:pt>
                <c:pt idx="18">
                  <c:v>2023 (n=4000)</c:v>
                </c:pt>
              </c:strCache>
            </c:strRef>
          </c:cat>
          <c:val>
            <c:numRef>
              <c:f>Feuil1!$C$2:$C$22</c:f>
              <c:numCache>
                <c:formatCode>0%</c:formatCode>
                <c:ptCount val="19"/>
                <c:pt idx="0">
                  <c:v>0.34019501128526441</c:v>
                </c:pt>
                <c:pt idx="1">
                  <c:v>0.40923418368677611</c:v>
                </c:pt>
                <c:pt idx="2">
                  <c:v>0.43969592059421125</c:v>
                </c:pt>
                <c:pt idx="3">
                  <c:v>0.3994070923097125</c:v>
                </c:pt>
                <c:pt idx="4">
                  <c:v>0.38975532541287916</c:v>
                </c:pt>
                <c:pt idx="5">
                  <c:v>0.40997563761560363</c:v>
                </c:pt>
                <c:pt idx="6">
                  <c:v>0.42933867873469239</c:v>
                </c:pt>
                <c:pt idx="7">
                  <c:v>0.39973621873957066</c:v>
                </c:pt>
                <c:pt idx="8">
                  <c:v>0.36956017358579019</c:v>
                </c:pt>
                <c:pt idx="9">
                  <c:v>0.468194650118539</c:v>
                </c:pt>
                <c:pt idx="10">
                  <c:v>0.62054058921968602</c:v>
                </c:pt>
                <c:pt idx="11">
                  <c:v>0.65724044799999992</c:v>
                </c:pt>
                <c:pt idx="12">
                  <c:v>0.70349340100000002</c:v>
                </c:pt>
                <c:pt idx="13">
                  <c:v>0.67999999999999994</c:v>
                </c:pt>
                <c:pt idx="14">
                  <c:v>0.67999999999999994</c:v>
                </c:pt>
                <c:pt idx="15">
                  <c:v>0.7</c:v>
                </c:pt>
                <c:pt idx="16">
                  <c:v>0.73</c:v>
                </c:pt>
                <c:pt idx="17">
                  <c:v>0.56999999999999995</c:v>
                </c:pt>
                <c:pt idx="18" formatCode="0.00%">
                  <c:v>0.51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971-4C13-8047-3BE0B8DEC82B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borne supérieure</c:v>
                </c:pt>
              </c:strCache>
            </c:strRef>
          </c:tx>
          <c:spPr>
            <a:ln w="12700">
              <a:solidFill>
                <a:srgbClr val="CCE9AD"/>
              </a:solidFill>
              <a:prstDash val="dash"/>
            </a:ln>
          </c:spPr>
          <c:marker>
            <c:symbol val="none"/>
          </c:marker>
          <c:cat>
            <c:strRef>
              <c:f>Feuil1!$A$2:$A$22</c:f>
              <c:strCache>
                <c:ptCount val="19"/>
                <c:pt idx="0">
                  <c:v>2003
(n=1008)</c:v>
                </c:pt>
                <c:pt idx="1">
                  <c:v>2004
(n=1000)</c:v>
                </c:pt>
                <c:pt idx="2">
                  <c:v>2005
(n=1042)</c:v>
                </c:pt>
                <c:pt idx="3">
                  <c:v>2006
(n=1006)</c:v>
                </c:pt>
                <c:pt idx="4">
                  <c:v>2007
(n=1023)</c:v>
                </c:pt>
                <c:pt idx="5">
                  <c:v>2008
(n=1050)</c:v>
                </c:pt>
                <c:pt idx="6">
                  <c:v>2009
(n=1015)</c:v>
                </c:pt>
                <c:pt idx="7">
                  <c:v>2010
(n=1028)</c:v>
                </c:pt>
                <c:pt idx="8">
                  <c:v>2011
(n=995)</c:v>
                </c:pt>
                <c:pt idx="9">
                  <c:v>2013
(n=2019)</c:v>
                </c:pt>
                <c:pt idx="10">
                  <c:v>2015
(n=1007)</c:v>
                </c:pt>
                <c:pt idx="11">
                  <c:v>2016
(n=1002)</c:v>
                </c:pt>
                <c:pt idx="12">
                  <c:v>2017
(n=1002)</c:v>
                </c:pt>
                <c:pt idx="13">
                  <c:v>2018                                                                                                                                                 (n=2000)</c:v>
                </c:pt>
                <c:pt idx="14">
                  <c:v>2019 (n=2000)</c:v>
                </c:pt>
                <c:pt idx="15">
                  <c:v>2020 (n=2100)</c:v>
                </c:pt>
                <c:pt idx="16">
                  <c:v>2021 (n=2112)</c:v>
                </c:pt>
                <c:pt idx="17">
                  <c:v>2022 (n=4000)</c:v>
                </c:pt>
                <c:pt idx="18">
                  <c:v>2023 (n=4000)</c:v>
                </c:pt>
              </c:strCache>
            </c:strRef>
          </c:cat>
          <c:val>
            <c:numRef>
              <c:f>Feuil1!$D$2:$D$22</c:f>
              <c:numCache>
                <c:formatCode>0%</c:formatCode>
                <c:ptCount val="19"/>
                <c:pt idx="0">
                  <c:v>0.39980498871473558</c:v>
                </c:pt>
                <c:pt idx="1">
                  <c:v>0.47076581631322389</c:v>
                </c:pt>
                <c:pt idx="2">
                  <c:v>0.5003040794057888</c:v>
                </c:pt>
                <c:pt idx="3">
                  <c:v>0.46059290769028749</c:v>
                </c:pt>
                <c:pt idx="4">
                  <c:v>0.45024467458712081</c:v>
                </c:pt>
                <c:pt idx="5">
                  <c:v>0.47002436238439638</c:v>
                </c:pt>
                <c:pt idx="6">
                  <c:v>0.49066132126530759</c:v>
                </c:pt>
                <c:pt idx="7">
                  <c:v>0.46026378126042933</c:v>
                </c:pt>
                <c:pt idx="8">
                  <c:v>0.4304398264142098</c:v>
                </c:pt>
                <c:pt idx="9">
                  <c:v>0.51180534988146098</c:v>
                </c:pt>
                <c:pt idx="10">
                  <c:v>0.67945941078031402</c:v>
                </c:pt>
                <c:pt idx="11">
                  <c:v>0.71724044799999997</c:v>
                </c:pt>
                <c:pt idx="12">
                  <c:v>0.76349340100000007</c:v>
                </c:pt>
                <c:pt idx="13">
                  <c:v>0.74</c:v>
                </c:pt>
                <c:pt idx="14">
                  <c:v>0.74</c:v>
                </c:pt>
                <c:pt idx="15">
                  <c:v>0.76</c:v>
                </c:pt>
                <c:pt idx="16" formatCode="0.00%">
                  <c:v>0.79</c:v>
                </c:pt>
                <c:pt idx="17">
                  <c:v>0.63</c:v>
                </c:pt>
                <c:pt idx="18" formatCode="0.00%">
                  <c:v>0.57000000000000006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5971-4C13-8047-3BE0B8DEC82B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1x/semaine</c:v>
                </c:pt>
              </c:strCache>
            </c:strRef>
          </c:tx>
          <c:spPr>
            <a:ln w="34925">
              <a:solidFill>
                <a:schemeClr val="tx2"/>
              </a:solidFill>
            </a:ln>
          </c:spPr>
          <c:marker>
            <c:symbol val="circle"/>
            <c:size val="6"/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</c:spPr>
          </c:marker>
          <c:dLbls>
            <c:dLbl>
              <c:idx val="17"/>
              <c:layout>
                <c:manualLayout>
                  <c:x val="-2.2174567761513077E-2"/>
                  <c:y val="-5.1687403091310369E-2"/>
                </c:manualLayout>
              </c:layout>
              <c:tx>
                <c:rich>
                  <a:bodyPr/>
                  <a:lstStyle/>
                  <a:p>
                    <a:fld id="{F7087730-1219-4E9A-824C-F0748A0E6071}" type="VALUE">
                      <a:rPr lang="en-US">
                        <a:latin typeface="Avenir Book"/>
                      </a:rPr>
                      <a:pPr/>
                      <a:t>[VALEUR]</a:t>
                    </a:fld>
                    <a:endParaRPr lang="fr-FR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F47-44FC-BCE8-C75A84FE1A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Feuil1!$A$2:$A$22</c:f>
              <c:strCache>
                <c:ptCount val="19"/>
                <c:pt idx="0">
                  <c:v>2003
(n=1008)</c:v>
                </c:pt>
                <c:pt idx="1">
                  <c:v>2004
(n=1000)</c:v>
                </c:pt>
                <c:pt idx="2">
                  <c:v>2005
(n=1042)</c:v>
                </c:pt>
                <c:pt idx="3">
                  <c:v>2006
(n=1006)</c:v>
                </c:pt>
                <c:pt idx="4">
                  <c:v>2007
(n=1023)</c:v>
                </c:pt>
                <c:pt idx="5">
                  <c:v>2008
(n=1050)</c:v>
                </c:pt>
                <c:pt idx="6">
                  <c:v>2009
(n=1015)</c:v>
                </c:pt>
                <c:pt idx="7">
                  <c:v>2010
(n=1028)</c:v>
                </c:pt>
                <c:pt idx="8">
                  <c:v>2011
(n=995)</c:v>
                </c:pt>
                <c:pt idx="9">
                  <c:v>2013
(n=2019)</c:v>
                </c:pt>
                <c:pt idx="10">
                  <c:v>2015
(n=1007)</c:v>
                </c:pt>
                <c:pt idx="11">
                  <c:v>2016
(n=1002)</c:v>
                </c:pt>
                <c:pt idx="12">
                  <c:v>2017
(n=1002)</c:v>
                </c:pt>
                <c:pt idx="13">
                  <c:v>2018                                                                                                                                                 (n=2000)</c:v>
                </c:pt>
                <c:pt idx="14">
                  <c:v>2019 (n=2000)</c:v>
                </c:pt>
                <c:pt idx="15">
                  <c:v>2020 (n=2100)</c:v>
                </c:pt>
                <c:pt idx="16">
                  <c:v>2021 (n=2112)</c:v>
                </c:pt>
                <c:pt idx="17">
                  <c:v>2022 (n=4000)</c:v>
                </c:pt>
                <c:pt idx="18">
                  <c:v>2023 (n=4000)</c:v>
                </c:pt>
              </c:strCache>
            </c:strRef>
          </c:cat>
          <c:val>
            <c:numRef>
              <c:f>Feuil1!$E$2:$E$22</c:f>
              <c:numCache>
                <c:formatCode>General</c:formatCode>
                <c:ptCount val="19"/>
                <c:pt idx="11" formatCode="0%">
                  <c:v>0.42581615299999998</c:v>
                </c:pt>
                <c:pt idx="12" formatCode="0%">
                  <c:v>0.50141956999999993</c:v>
                </c:pt>
                <c:pt idx="13" formatCode="0%">
                  <c:v>0.46</c:v>
                </c:pt>
                <c:pt idx="14" formatCode="0%">
                  <c:v>0.47000000000000003</c:v>
                </c:pt>
                <c:pt idx="15" formatCode="0%">
                  <c:v>0.47000000000000003</c:v>
                </c:pt>
                <c:pt idx="16" formatCode="0%">
                  <c:v>0.52</c:v>
                </c:pt>
                <c:pt idx="17" formatCode="0%">
                  <c:v>0.34</c:v>
                </c:pt>
                <c:pt idx="18" formatCode="0%">
                  <c:v>0.30049050371638863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9F47-44FC-BCE8-C75A84FE1A64}"/>
            </c:ext>
          </c:extLst>
        </c:ser>
        <c:ser>
          <c:idx val="4"/>
          <c:order val="4"/>
          <c:tx>
            <c:strRef>
              <c:f>Feuil1!$F$1</c:f>
              <c:strCache>
                <c:ptCount val="1"/>
                <c:pt idx="0">
                  <c:v>borne inférieure2</c:v>
                </c:pt>
              </c:strCache>
            </c:strRef>
          </c:tx>
          <c:spPr>
            <a:ln w="3175">
              <a:solidFill>
                <a:schemeClr val="tx2"/>
              </a:solidFill>
              <a:prstDash val="lgDash"/>
            </a:ln>
          </c:spPr>
          <c:marker>
            <c:symbol val="none"/>
          </c:marker>
          <c:cat>
            <c:strRef>
              <c:f>Feuil1!$A$2:$A$22</c:f>
              <c:strCache>
                <c:ptCount val="19"/>
                <c:pt idx="0">
                  <c:v>2003
(n=1008)</c:v>
                </c:pt>
                <c:pt idx="1">
                  <c:v>2004
(n=1000)</c:v>
                </c:pt>
                <c:pt idx="2">
                  <c:v>2005
(n=1042)</c:v>
                </c:pt>
                <c:pt idx="3">
                  <c:v>2006
(n=1006)</c:v>
                </c:pt>
                <c:pt idx="4">
                  <c:v>2007
(n=1023)</c:v>
                </c:pt>
                <c:pt idx="5">
                  <c:v>2008
(n=1050)</c:v>
                </c:pt>
                <c:pt idx="6">
                  <c:v>2009
(n=1015)</c:v>
                </c:pt>
                <c:pt idx="7">
                  <c:v>2010
(n=1028)</c:v>
                </c:pt>
                <c:pt idx="8">
                  <c:v>2011
(n=995)</c:v>
                </c:pt>
                <c:pt idx="9">
                  <c:v>2013
(n=2019)</c:v>
                </c:pt>
                <c:pt idx="10">
                  <c:v>2015
(n=1007)</c:v>
                </c:pt>
                <c:pt idx="11">
                  <c:v>2016
(n=1002)</c:v>
                </c:pt>
                <c:pt idx="12">
                  <c:v>2017
(n=1002)</c:v>
                </c:pt>
                <c:pt idx="13">
                  <c:v>2018                                                                                                                                                 (n=2000)</c:v>
                </c:pt>
                <c:pt idx="14">
                  <c:v>2019 (n=2000)</c:v>
                </c:pt>
                <c:pt idx="15">
                  <c:v>2020 (n=2100)</c:v>
                </c:pt>
                <c:pt idx="16">
                  <c:v>2021 (n=2112)</c:v>
                </c:pt>
                <c:pt idx="17">
                  <c:v>2022 (n=4000)</c:v>
                </c:pt>
                <c:pt idx="18">
                  <c:v>2023 (n=4000)</c:v>
                </c:pt>
              </c:strCache>
            </c:strRef>
          </c:cat>
          <c:val>
            <c:numRef>
              <c:f>Feuil1!$F$2:$F$22</c:f>
              <c:numCache>
                <c:formatCode>General</c:formatCode>
                <c:ptCount val="19"/>
                <c:pt idx="11" formatCode="0%">
                  <c:v>0.39581615299999995</c:v>
                </c:pt>
                <c:pt idx="12" formatCode="0%">
                  <c:v>0.4714195699999999</c:v>
                </c:pt>
                <c:pt idx="13" formatCode="0%">
                  <c:v>0.43000000000000005</c:v>
                </c:pt>
                <c:pt idx="14" formatCode="0%">
                  <c:v>0.44000000000000006</c:v>
                </c:pt>
                <c:pt idx="15" formatCode="0%">
                  <c:v>0.44000000000000006</c:v>
                </c:pt>
                <c:pt idx="16" formatCode="0%">
                  <c:v>0.49</c:v>
                </c:pt>
                <c:pt idx="17" formatCode="0%">
                  <c:v>0.31000000000000005</c:v>
                </c:pt>
                <c:pt idx="18" formatCode="0%">
                  <c:v>0.27049050371638861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9F47-44FC-BCE8-C75A84FE1A64}"/>
            </c:ext>
          </c:extLst>
        </c:ser>
        <c:ser>
          <c:idx val="5"/>
          <c:order val="5"/>
          <c:tx>
            <c:strRef>
              <c:f>Feuil1!$G$1</c:f>
              <c:strCache>
                <c:ptCount val="1"/>
                <c:pt idx="0">
                  <c:v>borne supérieure2</c:v>
                </c:pt>
              </c:strCache>
            </c:strRef>
          </c:tx>
          <c:spPr>
            <a:ln w="3175">
              <a:solidFill>
                <a:schemeClr val="tx2"/>
              </a:solidFill>
              <a:prstDash val="lgDash"/>
            </a:ln>
          </c:spPr>
          <c:marker>
            <c:symbol val="none"/>
          </c:marker>
          <c:cat>
            <c:strRef>
              <c:f>Feuil1!$A$2:$A$22</c:f>
              <c:strCache>
                <c:ptCount val="19"/>
                <c:pt idx="0">
                  <c:v>2003
(n=1008)</c:v>
                </c:pt>
                <c:pt idx="1">
                  <c:v>2004
(n=1000)</c:v>
                </c:pt>
                <c:pt idx="2">
                  <c:v>2005
(n=1042)</c:v>
                </c:pt>
                <c:pt idx="3">
                  <c:v>2006
(n=1006)</c:v>
                </c:pt>
                <c:pt idx="4">
                  <c:v>2007
(n=1023)</c:v>
                </c:pt>
                <c:pt idx="5">
                  <c:v>2008
(n=1050)</c:v>
                </c:pt>
                <c:pt idx="6">
                  <c:v>2009
(n=1015)</c:v>
                </c:pt>
                <c:pt idx="7">
                  <c:v>2010
(n=1028)</c:v>
                </c:pt>
                <c:pt idx="8">
                  <c:v>2011
(n=995)</c:v>
                </c:pt>
                <c:pt idx="9">
                  <c:v>2013
(n=2019)</c:v>
                </c:pt>
                <c:pt idx="10">
                  <c:v>2015
(n=1007)</c:v>
                </c:pt>
                <c:pt idx="11">
                  <c:v>2016
(n=1002)</c:v>
                </c:pt>
                <c:pt idx="12">
                  <c:v>2017
(n=1002)</c:v>
                </c:pt>
                <c:pt idx="13">
                  <c:v>2018                                                                                                                                                 (n=2000)</c:v>
                </c:pt>
                <c:pt idx="14">
                  <c:v>2019 (n=2000)</c:v>
                </c:pt>
                <c:pt idx="15">
                  <c:v>2020 (n=2100)</c:v>
                </c:pt>
                <c:pt idx="16">
                  <c:v>2021 (n=2112)</c:v>
                </c:pt>
                <c:pt idx="17">
                  <c:v>2022 (n=4000)</c:v>
                </c:pt>
                <c:pt idx="18">
                  <c:v>2023 (n=4000)</c:v>
                </c:pt>
              </c:strCache>
            </c:strRef>
          </c:cat>
          <c:val>
            <c:numRef>
              <c:f>Feuil1!$G$2:$G$22</c:f>
              <c:numCache>
                <c:formatCode>General</c:formatCode>
                <c:ptCount val="19"/>
                <c:pt idx="11" formatCode="0.00%">
                  <c:v>0.455816153</c:v>
                </c:pt>
                <c:pt idx="12" formatCode="0.00%">
                  <c:v>0.53141956999999995</c:v>
                </c:pt>
                <c:pt idx="13" formatCode="0.00%">
                  <c:v>0.49</c:v>
                </c:pt>
                <c:pt idx="14" formatCode="0.00%">
                  <c:v>0.5</c:v>
                </c:pt>
                <c:pt idx="15" formatCode="0.00%">
                  <c:v>0.5</c:v>
                </c:pt>
                <c:pt idx="16" formatCode="0.00%">
                  <c:v>0.55000000000000004</c:v>
                </c:pt>
                <c:pt idx="17" formatCode="0.00%">
                  <c:v>0.37</c:v>
                </c:pt>
                <c:pt idx="18" formatCode="0.00%">
                  <c:v>0.33049050371638866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9F47-44FC-BCE8-C75A84FE1A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4753664"/>
        <c:axId val="133445248"/>
      </c:lineChart>
      <c:catAx>
        <c:axId val="14475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800" b="0">
                <a:solidFill>
                  <a:schemeClr val="tx1">
                    <a:lumMod val="50000"/>
                  </a:schemeClr>
                </a:solidFill>
              </a:defRPr>
            </a:pPr>
            <a:endParaRPr lang="fr-FR"/>
          </a:p>
        </c:txPr>
        <c:crossAx val="133445248"/>
        <c:crosses val="autoZero"/>
        <c:auto val="1"/>
        <c:lblAlgn val="ctr"/>
        <c:lblOffset val="100"/>
        <c:noMultiLvlLbl val="0"/>
      </c:catAx>
      <c:valAx>
        <c:axId val="133445248"/>
        <c:scaling>
          <c:orientation val="minMax"/>
          <c:max val="1"/>
          <c:min val="0"/>
        </c:scaling>
        <c:delete val="1"/>
        <c:axPos val="l"/>
        <c:majorGridlines>
          <c:spPr>
            <a:ln>
              <a:solidFill>
                <a:srgbClr val="B2B2B2"/>
              </a:solidFill>
              <a:prstDash val="sysDot"/>
            </a:ln>
          </c:spPr>
        </c:majorGridlines>
        <c:numFmt formatCode="0%" sourceLinked="1"/>
        <c:majorTickMark val="out"/>
        <c:minorTickMark val="none"/>
        <c:tickLblPos val="none"/>
        <c:crossAx val="144753664"/>
        <c:crosses val="autoZero"/>
        <c:crossBetween val="between"/>
        <c:majorUnit val="0.2"/>
        <c:minorUnit val="5.0000000000000114E-2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273480662983426"/>
          <c:y val="6.0334724333166084E-2"/>
          <c:w val="0.47145469672003548"/>
          <c:h val="0.89876483746351499"/>
        </c:manualLayout>
      </c:layout>
      <c:barChart>
        <c:barDir val="bar"/>
        <c:grouping val="stacked"/>
        <c:varyColors val="0"/>
        <c:ser>
          <c:idx val="1"/>
          <c:order val="0"/>
          <c:tx>
            <c:strRef>
              <c:f>Feuil1!$C$1</c:f>
              <c:strCache>
                <c:ptCount val="1"/>
                <c:pt idx="0">
                  <c:v>Oui, parfois</c:v>
                </c:pt>
              </c:strCache>
            </c:strRef>
          </c:tx>
          <c:spPr>
            <a:solidFill>
              <a:schemeClr val="bg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400" b="0" i="0" u="none" strike="noStrike" kern="1200" baseline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Avenir Book"/>
                    <a:ea typeface="Segoe UI Black" panose="020B0A02040204020203" pitchFamily="34" charset="0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Feuil1!$A$2:$A$9</c:f>
              <c:strCache>
                <c:ptCount val="8"/>
                <c:pt idx="0">
                  <c:v>Vous ne vous imposez pas de restrictions particulières sur les achats alimentaires, quitte à payer plus cher</c:v>
                </c:pt>
                <c:pt idx="1">
                  <c:v>Vous mangez moins que vous le souhaiteriez</c:v>
                </c:pt>
                <c:pt idx="2">
                  <c:v>Vous achetez des produits « premiers prix » quitte à ce qu’ils soient de moins bonne qualité</c:v>
                </c:pt>
                <c:pt idx="3">
                  <c:v>Vous fréquentez des magasins dans lesquels les prix sont bas même si ce ne sont pas vos magasins préférés</c:v>
                </c:pt>
                <c:pt idx="4">
                  <c:v>Vous rognez sur la qualité par rapport aux produits que vous aimeriez pouvoir acheter</c:v>
                </c:pt>
                <c:pt idx="5">
                  <c:v>Vous évitez d’acheter des produits alimentaires de grandes marques</c:v>
                </c:pt>
                <c:pt idx="6">
                  <c:v>Vous évitez les produits issus de l’agriculture biologique car vous pensez qu’ils sont trop chers</c:v>
                </c:pt>
                <c:pt idx="7">
                  <c:v>Vous privilégiez la consommation d’aliments peu chers (riz, pâtes, œufs, viande blanche…)</c:v>
                </c:pt>
              </c:strCache>
            </c:strRef>
          </c:cat>
          <c:val>
            <c:numRef>
              <c:f>Feuil1!$C$2:$C$9</c:f>
              <c:numCache>
                <c:formatCode>###0%</c:formatCode>
                <c:ptCount val="8"/>
                <c:pt idx="0">
                  <c:v>0.34651723121060785</c:v>
                </c:pt>
                <c:pt idx="1">
                  <c:v>0.37207162240460157</c:v>
                </c:pt>
                <c:pt idx="2">
                  <c:v>0.4045042073326543</c:v>
                </c:pt>
                <c:pt idx="3">
                  <c:v>0.41874754261767883</c:v>
                </c:pt>
                <c:pt idx="4">
                  <c:v>0.46134652653965025</c:v>
                </c:pt>
                <c:pt idx="5">
                  <c:v>0.39391820372233238</c:v>
                </c:pt>
                <c:pt idx="6">
                  <c:v>0.37790080598319137</c:v>
                </c:pt>
                <c:pt idx="7">
                  <c:v>0.3431731628385869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D8-4715-BEC4-747C298CA99D}"/>
            </c:ext>
          </c:extLst>
        </c:ser>
        <c:ser>
          <c:idx val="0"/>
          <c:order val="1"/>
          <c:tx>
            <c:strRef>
              <c:f>Feuil1!$B$1</c:f>
              <c:strCache>
                <c:ptCount val="1"/>
                <c:pt idx="0">
                  <c:v>Oui, souvent</c:v>
                </c:pt>
              </c:strCache>
            </c:strRef>
          </c:tx>
          <c:spPr>
            <a:solidFill>
              <a:schemeClr val="tx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5D8-4715-BEC4-747C298CA99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 rtl="0">
                  <a:defRPr lang="en-US" sz="1400" b="0" i="0" u="none" strike="noStrike" kern="1200" baseline="0">
                    <a:solidFill>
                      <a:schemeClr val="bg1"/>
                    </a:solidFill>
                    <a:latin typeface="Avenir Book"/>
                    <a:ea typeface="Segoe UI Black" panose="020B0A02040204020203" pitchFamily="34" charset="0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Feuil1!$A$2:$A$9</c:f>
              <c:strCache>
                <c:ptCount val="8"/>
                <c:pt idx="0">
                  <c:v>Vous ne vous imposez pas de restrictions particulières sur les achats alimentaires, quitte à payer plus cher</c:v>
                </c:pt>
                <c:pt idx="1">
                  <c:v>Vous mangez moins que vous le souhaiteriez</c:v>
                </c:pt>
                <c:pt idx="2">
                  <c:v>Vous achetez des produits « premiers prix » quitte à ce qu’ils soient de moins bonne qualité</c:v>
                </c:pt>
                <c:pt idx="3">
                  <c:v>Vous fréquentez des magasins dans lesquels les prix sont bas même si ce ne sont pas vos magasins préférés</c:v>
                </c:pt>
                <c:pt idx="4">
                  <c:v>Vous rognez sur la qualité par rapport aux produits que vous aimeriez pouvoir acheter</c:v>
                </c:pt>
                <c:pt idx="5">
                  <c:v>Vous évitez d’acheter des produits alimentaires de grandes marques</c:v>
                </c:pt>
                <c:pt idx="6">
                  <c:v>Vous évitez les produits issus de l’agriculture biologique car vous pensez qu’ils sont trop chers</c:v>
                </c:pt>
                <c:pt idx="7">
                  <c:v>Vous privilégiez la consommation d’aliments peu chers (riz, pâtes, œufs, viande blanche…)</c:v>
                </c:pt>
              </c:strCache>
            </c:strRef>
          </c:cat>
          <c:val>
            <c:numRef>
              <c:f>Feuil1!$B$2:$B$9</c:f>
              <c:numCache>
                <c:formatCode>###0%</c:formatCode>
                <c:ptCount val="8"/>
                <c:pt idx="0">
                  <c:v>0.12257404065004449</c:v>
                </c:pt>
                <c:pt idx="1">
                  <c:v>0.2084609843966842</c:v>
                </c:pt>
                <c:pt idx="2">
                  <c:v>0.32372597249691332</c:v>
                </c:pt>
                <c:pt idx="3">
                  <c:v>0.35643192441312521</c:v>
                </c:pt>
                <c:pt idx="4">
                  <c:v>0.34486116354270618</c:v>
                </c:pt>
                <c:pt idx="5">
                  <c:v>0.45361458454950765</c:v>
                </c:pt>
                <c:pt idx="6">
                  <c:v>0.48018989801171641</c:v>
                </c:pt>
                <c:pt idx="7">
                  <c:v>0.56035540856692168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5D8-4715-BEC4-747C298CA99D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</c:strCache>
            </c:strRef>
          </c:tx>
          <c:spPr>
            <a:solidFill>
              <a:schemeClr val="accent6">
                <a:tint val="77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000" b="0" i="0" u="none" strike="noStrike" kern="1200" baseline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Avenir Book"/>
                    <a:ea typeface="Segoe UI Black" panose="020B0A02040204020203" pitchFamily="34" charset="0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Feuil1!$A$2:$A$9</c:f>
              <c:strCache>
                <c:ptCount val="8"/>
                <c:pt idx="0">
                  <c:v>Vous ne vous imposez pas de restrictions particulières sur les achats alimentaires, quitte à payer plus cher</c:v>
                </c:pt>
                <c:pt idx="1">
                  <c:v>Vous mangez moins que vous le souhaiteriez</c:v>
                </c:pt>
                <c:pt idx="2">
                  <c:v>Vous achetez des produits « premiers prix » quitte à ce qu’ils soient de moins bonne qualité</c:v>
                </c:pt>
                <c:pt idx="3">
                  <c:v>Vous fréquentez des magasins dans lesquels les prix sont bas même si ce ne sont pas vos magasins préférés</c:v>
                </c:pt>
                <c:pt idx="4">
                  <c:v>Vous rognez sur la qualité par rapport aux produits que vous aimeriez pouvoir acheter</c:v>
                </c:pt>
                <c:pt idx="5">
                  <c:v>Vous évitez d’acheter des produits alimentaires de grandes marques</c:v>
                </c:pt>
                <c:pt idx="6">
                  <c:v>Vous évitez les produits issus de l’agriculture biologique car vous pensez qu’ils sont trop chers</c:v>
                </c:pt>
                <c:pt idx="7">
                  <c:v>Vous privilégiez la consommation d’aliments peu chers (riz, pâtes, œufs, viande blanche…)</c:v>
                </c:pt>
              </c:strCache>
            </c:strRef>
          </c:cat>
          <c:val>
            <c:numRef>
              <c:f>Feuil1!$E$2:$E$9</c:f>
            </c:numRef>
          </c:val>
          <c:extLst>
            <c:ext xmlns:c16="http://schemas.microsoft.com/office/drawing/2014/chart" uri="{C3380CC4-5D6E-409C-BE32-E72D297353CC}">
              <c16:uniqueId val="{0000000D-05D8-4715-BEC4-747C298CA99D}"/>
            </c:ext>
          </c:extLst>
        </c:ser>
        <c:ser>
          <c:idx val="4"/>
          <c:order val="4"/>
          <c:tx>
            <c:strRef>
              <c:f>Feuil1!$F$1</c:f>
              <c:strCache>
                <c:ptCount val="1"/>
                <c:pt idx="0">
                  <c:v>Colonne "Oui"</c:v>
                </c:pt>
              </c:strCache>
            </c:strRef>
          </c:tx>
          <c:spPr>
            <a:noFill/>
            <a:ln w="1905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000" b="1" i="0" u="none" strike="noStrike" kern="1200" baseline="0">
                    <a:solidFill>
                      <a:schemeClr val="tx2"/>
                    </a:solidFill>
                    <a:latin typeface="Avenir Book"/>
                    <a:ea typeface="Segoe UI Black" panose="020B0A02040204020203" pitchFamily="34" charset="0"/>
                    <a:cs typeface="+mn-cs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Feuil1!$A$2:$A$9</c:f>
              <c:strCache>
                <c:ptCount val="8"/>
                <c:pt idx="0">
                  <c:v>Vous ne vous imposez pas de restrictions particulières sur les achats alimentaires, quitte à payer plus cher</c:v>
                </c:pt>
                <c:pt idx="1">
                  <c:v>Vous mangez moins que vous le souhaiteriez</c:v>
                </c:pt>
                <c:pt idx="2">
                  <c:v>Vous achetez des produits « premiers prix » quitte à ce qu’ils soient de moins bonne qualité</c:v>
                </c:pt>
                <c:pt idx="3">
                  <c:v>Vous fréquentez des magasins dans lesquels les prix sont bas même si ce ne sont pas vos magasins préférés</c:v>
                </c:pt>
                <c:pt idx="4">
                  <c:v>Vous rognez sur la qualité par rapport aux produits que vous aimeriez pouvoir acheter</c:v>
                </c:pt>
                <c:pt idx="5">
                  <c:v>Vous évitez d’acheter des produits alimentaires de grandes marques</c:v>
                </c:pt>
                <c:pt idx="6">
                  <c:v>Vous évitez les produits issus de l’agriculture biologique car vous pensez qu’ils sont trop chers</c:v>
                </c:pt>
                <c:pt idx="7">
                  <c:v>Vous privilégiez la consommation d’aliments peu chers (riz, pâtes, œufs, viande blanche…)</c:v>
                </c:pt>
              </c:strCache>
            </c:strRef>
          </c:cat>
          <c:val>
            <c:numRef>
              <c:f>Feuil1!$F$2:$F$9</c:f>
              <c:numCache>
                <c:formatCode>###0%</c:formatCode>
                <c:ptCount val="8"/>
                <c:pt idx="0">
                  <c:v>0.46909127186065236</c:v>
                </c:pt>
                <c:pt idx="1">
                  <c:v>0.58053260680128571</c:v>
                </c:pt>
                <c:pt idx="2">
                  <c:v>0.72823017982956761</c:v>
                </c:pt>
                <c:pt idx="3">
                  <c:v>0.77517946703080409</c:v>
                </c:pt>
                <c:pt idx="4">
                  <c:v>0.80620769008235649</c:v>
                </c:pt>
                <c:pt idx="5">
                  <c:v>0.84753278827183998</c:v>
                </c:pt>
                <c:pt idx="6">
                  <c:v>0.85809070399490772</c:v>
                </c:pt>
                <c:pt idx="7">
                  <c:v>0.90352857140550857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5D8-4715-BEC4-747C298CA99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43"/>
        <c:overlap val="100"/>
        <c:axId val="1375067071"/>
        <c:axId val="1375065407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Feuil1!$D$1</c15:sqref>
                        </c15:formulaRef>
                      </c:ext>
                    </c:extLst>
                    <c:strCache>
                      <c:ptCount val="1"/>
                      <c:pt idx="0">
                        <c:v>Non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 w="19050">
                    <a:solidFill>
                      <a:schemeClr val="lt1"/>
                    </a:solidFill>
                  </a:ln>
                  <a:effectLst/>
                </c:spPr>
                <c:invertIfNegative val="0"/>
                <c:dLbls>
                  <c:dLbl>
                    <c:idx val="0"/>
                    <c:tx>
                      <c:rich>
                        <a:bodyPr rot="0" spcFirstLastPara="1" vertOverflow="ellipsis" vert="horz" wrap="square" lIns="38100" tIns="19050" rIns="38100" bIns="19050" anchor="ctr" anchorCtr="1">
                          <a:spAutoFit/>
                        </a:bodyPr>
                        <a:lstStyle/>
                        <a:p>
                          <a:pPr>
                            <a:defRPr lang="en-US" sz="900" b="1" i="0" u="none" strike="noStrike" kern="1200" baseline="0">
                              <a:solidFill>
                                <a:schemeClr val="bg1"/>
                              </a:solidFill>
                              <a:latin typeface="+mj-lt"/>
                              <a:ea typeface="Segoe UI Black" panose="020B0A02040204020203" pitchFamily="34" charset="0"/>
                              <a:cs typeface="+mn-cs"/>
                            </a:defRPr>
                          </a:pPr>
                          <a:r>
                            <a:rPr lang="en-US"/>
                            <a:t>12%</a:t>
                          </a:r>
                        </a:p>
                      </c:rich>
                    </c:tx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lang="en-US" sz="900" b="1" i="0" u="none" strike="noStrike" kern="1200" baseline="0">
                            <a:solidFill>
                              <a:schemeClr val="bg1"/>
                            </a:solidFill>
                            <a:latin typeface="+mj-lt"/>
                            <a:ea typeface="Segoe UI Black" panose="020B0A02040204020203" pitchFamily="34" charset="0"/>
                            <a:cs typeface="+mn-cs"/>
                          </a:defRPr>
                        </a:pPr>
                        <a:endParaRPr lang="fr-FR"/>
                      </a:p>
                    </c:txPr>
                    <c:dLblPos val="ct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04-05D8-4715-BEC4-747C298CA99D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r>
                            <a:rPr lang="en-US"/>
                            <a:t>25%</a:t>
                          </a:r>
                        </a:p>
                      </c:rich>
                    </c:tx>
                    <c:dLblPos val="ct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05-05D8-4715-BEC4-747C298CA99D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r>
                            <a:rPr lang="en-US"/>
                            <a:t>17%</a:t>
                          </a:r>
                        </a:p>
                      </c:rich>
                    </c:tx>
                    <c:dLblPos val="ct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06-05D8-4715-BEC4-747C298CA99D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r>
                            <a:rPr lang="en-US"/>
                            <a:t>23%</a:t>
                          </a:r>
                        </a:p>
                      </c:rich>
                    </c:tx>
                    <c:dLblPos val="ct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07-05D8-4715-BEC4-747C298CA99D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r>
                            <a:rPr lang="en-US"/>
                            <a:t>46%</a:t>
                          </a:r>
                        </a:p>
                      </c:rich>
                    </c:tx>
                    <c:dLblPos val="ct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08-05D8-4715-BEC4-747C298CA99D}"/>
                      </c:ext>
                    </c:extLst>
                  </c:dLbl>
                  <c:dLbl>
                    <c:idx val="5"/>
                    <c:tx>
                      <c:rich>
                        <a:bodyPr/>
                        <a:lstStyle/>
                        <a:p>
                          <a:r>
                            <a:rPr lang="en-US"/>
                            <a:t>19%</a:t>
                          </a:r>
                        </a:p>
                      </c:rich>
                    </c:tx>
                    <c:dLblPos val="ct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09-05D8-4715-BEC4-747C298CA99D}"/>
                      </c:ext>
                    </c:extLst>
                  </c:dLbl>
                  <c:dLbl>
                    <c:idx val="6"/>
                    <c:tx>
                      <c:rich>
                        <a:bodyPr/>
                        <a:lstStyle/>
                        <a:p>
                          <a:r>
                            <a:rPr lang="en-US"/>
                            <a:t>51%</a:t>
                          </a:r>
                        </a:p>
                      </c:rich>
                    </c:tx>
                    <c:dLblPos val="ct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0A-05D8-4715-BEC4-747C298CA99D}"/>
                      </c:ext>
                    </c:extLst>
                  </c:dLbl>
                  <c:dLbl>
                    <c:idx val="7"/>
                    <c:tx>
                      <c:rich>
                        <a:bodyPr/>
                        <a:lstStyle/>
                        <a:p>
                          <a:r>
                            <a:rPr lang="en-US"/>
                            <a:t>30%</a:t>
                          </a:r>
                        </a:p>
                      </c:rich>
                    </c:tx>
                    <c:dLblPos val="ct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0B-05D8-4715-BEC4-747C298CA99D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lang="en-US" sz="1000" b="1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Segoe UI Black" panose="020B0A02040204020203" pitchFamily="34" charset="0"/>
                          <a:cs typeface="+mn-cs"/>
                        </a:defRPr>
                      </a:pPr>
                      <a:endParaRPr lang="fr-FR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Feuil1!$A$2:$A$9</c15:sqref>
                        </c15:formulaRef>
                      </c:ext>
                    </c:extLst>
                    <c:strCache>
                      <c:ptCount val="8"/>
                      <c:pt idx="0">
                        <c:v>Vous ne vous imposez pas de restrictions particulières sur les achats alimentaires, quitte à payer plus cher</c:v>
                      </c:pt>
                      <c:pt idx="1">
                        <c:v>Vous mangez moins que vous le souhaiteriez</c:v>
                      </c:pt>
                      <c:pt idx="2">
                        <c:v>Vous achetez des produits « premiers prix » quitte à ce qu’ils soient de moins bonne qualité</c:v>
                      </c:pt>
                      <c:pt idx="3">
                        <c:v>Vous fréquentez des magasins dans lesquels les prix sont bas même si ce ne sont pas vos magasins préférés</c:v>
                      </c:pt>
                      <c:pt idx="4">
                        <c:v>Vous rognez sur la qualité par rapport aux produits que vous aimeriez pouvoir acheter</c:v>
                      </c:pt>
                      <c:pt idx="5">
                        <c:v>Vous évitez d’acheter des produits alimentaires de grandes marques</c:v>
                      </c:pt>
                      <c:pt idx="6">
                        <c:v>Vous évitez les produits issus de l’agriculture biologique car vous pensez qu’ils sont trop chers</c:v>
                      </c:pt>
                      <c:pt idx="7">
                        <c:v>Vous privilégiez la consommation d’aliments peu chers (riz, pâtes, œufs, viande blanche…)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Feuil1!$D$2:$D$9</c15:sqref>
                        </c15:formulaRef>
                      </c:ext>
                    </c:extLst>
                    <c:numCache>
                      <c:formatCode>###0%</c:formatCode>
                      <c:ptCount val="8"/>
                      <c:pt idx="0">
                        <c:v>-0.53090872813934642</c:v>
                      </c:pt>
                      <c:pt idx="1">
                        <c:v>-0.41946739319871207</c:v>
                      </c:pt>
                      <c:pt idx="2">
                        <c:v>-0.27176982017042955</c:v>
                      </c:pt>
                      <c:pt idx="3">
                        <c:v>-0.22482053296919324</c:v>
                      </c:pt>
                      <c:pt idx="4">
                        <c:v>-0.19379230991764082</c:v>
                      </c:pt>
                      <c:pt idx="5">
                        <c:v>-0.1524672117281578</c:v>
                      </c:pt>
                      <c:pt idx="6">
                        <c:v>-0.14190929600509</c:v>
                      </c:pt>
                      <c:pt idx="7">
                        <c:v>-9.6471428594489442E-2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C-05D8-4715-BEC4-747C298CA99D}"/>
                  </c:ext>
                </c:extLst>
              </c15:ser>
            </c15:filteredBarSeries>
          </c:ext>
        </c:extLst>
      </c:barChart>
      <c:valAx>
        <c:axId val="1375065407"/>
        <c:scaling>
          <c:orientation val="minMax"/>
          <c:max val="1"/>
        </c:scaling>
        <c:delete val="1"/>
        <c:axPos val="b"/>
        <c:numFmt formatCode="###0%" sourceLinked="1"/>
        <c:majorTickMark val="out"/>
        <c:minorTickMark val="none"/>
        <c:tickLblPos val="nextTo"/>
        <c:crossAx val="1375067071"/>
        <c:crosses val="autoZero"/>
        <c:crossBetween val="between"/>
      </c:valAx>
      <c:catAx>
        <c:axId val="1375067071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prstClr val="black">
                    <a:lumMod val="85000"/>
                    <a:lumOff val="15000"/>
                  </a:prstClr>
                </a:solidFill>
                <a:latin typeface="Avenir Book"/>
                <a:ea typeface="Segoe UI Black" panose="020B0A02040204020203" pitchFamily="34" charset="0"/>
                <a:cs typeface="+mn-cs"/>
              </a:defRPr>
            </a:pPr>
            <a:endParaRPr lang="fr-FR"/>
          </a:p>
        </c:txPr>
        <c:crossAx val="137506540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ctr" rtl="0">
        <a:defRPr lang="en-US" sz="1000" b="0" i="0" u="none" strike="noStrike" kern="1200" baseline="0">
          <a:solidFill>
            <a:prstClr val="black">
              <a:lumMod val="85000"/>
              <a:lumOff val="15000"/>
            </a:prstClr>
          </a:solidFill>
          <a:latin typeface="Avenir Book"/>
          <a:ea typeface="Segoe UI Black" panose="020B0A02040204020203" pitchFamily="34" charset="0"/>
          <a:cs typeface="+mn-cs"/>
        </a:defRPr>
      </a:pPr>
      <a:endParaRPr lang="fr-F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773181106799609"/>
          <c:y val="8.1615167803002556E-2"/>
          <c:w val="0.61212879084801464"/>
          <c:h val="0.79300767479292367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D57-4D77-ADA6-E0D522298512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D57-4D77-ADA6-E0D522298512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D57-4D77-ADA6-E0D522298512}"/>
              </c:ext>
            </c:extLst>
          </c:dPt>
          <c:dPt>
            <c:idx val="3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D57-4D77-ADA6-E0D522298512}"/>
              </c:ext>
            </c:extLst>
          </c:dPt>
          <c:dLbls>
            <c:dLbl>
              <c:idx val="0"/>
              <c:layout>
                <c:manualLayout>
                  <c:x val="0.2075659981380083"/>
                  <c:y val="-0.11958301396935858"/>
                </c:manualLayout>
              </c:layout>
              <c:tx>
                <c:rich>
                  <a:bodyPr rot="0" spcFirstLastPara="1" vertOverflow="overflow" horzOverflow="overflow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en-US" sz="1400" b="1" i="0" u="none" strike="noStrike" kern="1200" baseline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29CA144-DBAE-410C-B07C-BC0794F85A42}" type="CATEGORYNAME">
                      <a:rPr lang="fr-FR" sz="1400" b="0">
                        <a:solidFill>
                          <a:schemeClr val="tx1"/>
                        </a:solidFill>
                        <a:latin typeface="Avenir Book"/>
                      </a:rPr>
                      <a:pPr algn="ctr">
                        <a:defRPr sz="1400" b="1">
                          <a:solidFill>
                            <a:schemeClr val="accent4"/>
                          </a:solidFill>
                          <a:latin typeface="+mn-lt"/>
                          <a:ea typeface="+mn-ea"/>
                        </a:defRPr>
                      </a:pPr>
                      <a:t>[NOM DE CATÉGORIE]</a:t>
                    </a:fld>
                    <a:r>
                      <a:rPr lang="fr-FR" sz="1400" baseline="0">
                        <a:latin typeface="Avenir Book"/>
                      </a:rPr>
                      <a:t>
</a:t>
                    </a:r>
                    <a:fld id="{6B8B50CA-0122-4773-8A73-84782C7D2CC5}" type="VALUE">
                      <a:rPr lang="fr-FR" sz="1400" baseline="0" smtClean="0">
                        <a:latin typeface="Avenir Book"/>
                      </a:rPr>
                      <a:pPr algn="ctr">
                        <a:defRPr sz="1400" b="1">
                          <a:solidFill>
                            <a:schemeClr val="accent4"/>
                          </a:solidFill>
                          <a:latin typeface="+mn-lt"/>
                          <a:ea typeface="+mn-ea"/>
                        </a:defRPr>
                      </a:pPr>
                      <a:t>[VALEUR]</a:t>
                    </a:fld>
                    <a:r>
                      <a:rPr lang="fr-FR" sz="1400" baseline="0">
                        <a:latin typeface="Avenir Book"/>
                      </a:rPr>
                      <a:t> +3 points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400" b="1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4338640535664505"/>
                      <c:h val="0.220091536109080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D57-4D77-ADA6-E0D522298512}"/>
                </c:ext>
              </c:extLst>
            </c:dLbl>
            <c:dLbl>
              <c:idx val="1"/>
              <c:layout>
                <c:manualLayout>
                  <c:x val="0.19496209052374347"/>
                  <c:y val="4.5677310138641826E-2"/>
                </c:manualLayout>
              </c:layout>
              <c:tx>
                <c:rich>
                  <a:bodyPr rot="0" spcFirstLastPara="1" vertOverflow="overflow" horzOverflow="overflow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en-US" sz="1400" b="1" i="0" u="none" strike="noStrike" kern="1200" baseline="0">
                        <a:solidFill>
                          <a:srgbClr val="C08C65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D8FC9A8-C856-4307-903E-A2E56BE7D054}" type="CATEGORYNAME">
                      <a:rPr lang="en-US" sz="1400" b="0">
                        <a:solidFill>
                          <a:schemeClr val="tx1"/>
                        </a:solidFill>
                        <a:latin typeface="Avenir Book"/>
                      </a:rPr>
                      <a:pPr algn="ctr">
                        <a:defRPr sz="1400" b="1">
                          <a:solidFill>
                            <a:srgbClr val="C08C65"/>
                          </a:solidFill>
                          <a:latin typeface="+mn-lt"/>
                          <a:ea typeface="+mn-ea"/>
                        </a:defRPr>
                      </a:pPr>
                      <a:t>[NOM DE CATÉGORIE]</a:t>
                    </a:fld>
                    <a:r>
                      <a:rPr lang="en-US" sz="1400" baseline="0">
                        <a:latin typeface="Avenir Book"/>
                      </a:rPr>
                      <a:t>
</a:t>
                    </a:r>
                    <a:fld id="{F0B652A4-E829-42A1-879E-E5D44CD5ED03}" type="VALUE">
                      <a:rPr lang="en-US" sz="1400" baseline="0">
                        <a:latin typeface="Avenir Book"/>
                      </a:rPr>
                      <a:pPr algn="ctr">
                        <a:defRPr sz="1400" b="1">
                          <a:solidFill>
                            <a:srgbClr val="C08C65"/>
                          </a:solidFill>
                          <a:latin typeface="+mn-lt"/>
                          <a:ea typeface="+mn-ea"/>
                        </a:defRPr>
                      </a:pPr>
                      <a:t>[VALEUR]</a:t>
                    </a:fld>
                    <a:endParaRPr lang="en-US" sz="1400" baseline="0">
                      <a:latin typeface="Avenir Book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400" b="1" i="0" u="none" strike="noStrike" kern="1200" baseline="0">
                      <a:solidFill>
                        <a:srgbClr val="C08C6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69675551986248"/>
                      <c:h val="0.3650763646056484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D57-4D77-ADA6-E0D522298512}"/>
                </c:ext>
              </c:extLst>
            </c:dLbl>
            <c:dLbl>
              <c:idx val="2"/>
              <c:layout>
                <c:manualLayout>
                  <c:x val="-0.19728596083021921"/>
                  <c:y val="6.8516168914950756E-2"/>
                </c:manualLayout>
              </c:layout>
              <c:tx>
                <c:rich>
                  <a:bodyPr rot="0" spcFirstLastPara="1" vertOverflow="overflow" horzOverflow="overflow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en-US" sz="1400" b="1" i="0" u="none" strike="noStrike" kern="1200" baseline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AFFB4AE-9C3B-41F6-ACBF-C8856221FE2C}" type="CATEGORYNAME">
                      <a:rPr lang="en-US" sz="1400" b="0">
                        <a:solidFill>
                          <a:schemeClr val="tx1"/>
                        </a:solidFill>
                        <a:latin typeface="Avenir Book"/>
                      </a:rPr>
                      <a:pPr algn="ctr">
                        <a:defRPr sz="1400" b="1">
                          <a:solidFill>
                            <a:schemeClr val="bg2"/>
                          </a:solidFill>
                          <a:latin typeface="+mn-lt"/>
                          <a:ea typeface="+mn-ea"/>
                        </a:defRPr>
                      </a:pPr>
                      <a:t>[NOM DE CATÉGORIE]</a:t>
                    </a:fld>
                    <a:r>
                      <a:rPr lang="en-US" sz="1400" baseline="0">
                        <a:latin typeface="Avenir Book"/>
                      </a:rPr>
                      <a:t>
</a:t>
                    </a:r>
                    <a:fld id="{23E10D80-9C1C-4D85-AD54-BB9E06302CF7}" type="VALUE">
                      <a:rPr lang="en-US" sz="1400" baseline="0">
                        <a:latin typeface="Avenir Book"/>
                      </a:rPr>
                      <a:pPr algn="ctr">
                        <a:defRPr sz="1400" b="1">
                          <a:solidFill>
                            <a:schemeClr val="bg2"/>
                          </a:solidFill>
                          <a:latin typeface="+mn-lt"/>
                          <a:ea typeface="+mn-ea"/>
                        </a:defRPr>
                      </a:pPr>
                      <a:t>[VALEUR]</a:t>
                    </a:fld>
                    <a:endParaRPr lang="en-US" sz="1400" baseline="0">
                      <a:latin typeface="Avenir Book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400" b="1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058773715409818"/>
                      <c:h val="0.2680196283067943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D57-4D77-ADA6-E0D522298512}"/>
                </c:ext>
              </c:extLst>
            </c:dLbl>
            <c:dLbl>
              <c:idx val="3"/>
              <c:layout>
                <c:manualLayout>
                  <c:x val="-0.14790602433620303"/>
                  <c:y val="-0.16031983894155466"/>
                </c:manualLayout>
              </c:layout>
              <c:tx>
                <c:rich>
                  <a:bodyPr/>
                  <a:lstStyle/>
                  <a:p>
                    <a:fld id="{05D0B7FC-BE89-4698-B716-8C8AA2B635D4}" type="CATEGORYNAME">
                      <a:rPr lang="fr-FR" b="0">
                        <a:solidFill>
                          <a:schemeClr val="tx1"/>
                        </a:solidFill>
                        <a:latin typeface="Avenir Book"/>
                      </a:rPr>
                      <a:pPr/>
                      <a:t>[NOM DE CATÉGORIE]</a:t>
                    </a:fld>
                    <a:r>
                      <a:rPr lang="fr-FR" baseline="0">
                        <a:latin typeface="Avenir Book"/>
                      </a:rPr>
                      <a:t>
</a:t>
                    </a:r>
                    <a:fld id="{42503D54-81C8-48CC-A184-8EC80E7F0D8F}" type="VALUE">
                      <a:rPr lang="fr-FR" baseline="0" smtClean="0">
                        <a:latin typeface="Avenir Book"/>
                      </a:rPr>
                      <a:pPr/>
                      <a:t>[VALEUR]</a:t>
                    </a:fld>
                    <a:r>
                      <a:rPr lang="fr-FR" baseline="0">
                        <a:latin typeface="Avenir Book"/>
                      </a:rPr>
                      <a:t> -4 points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593175853018369"/>
                      <c:h val="0.2680196283067943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D57-4D77-ADA6-E0D5222985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Feuil1!$A$2:$A$5</c:f>
              <c:strCache>
                <c:ptCount val="4"/>
                <c:pt idx="0">
                  <c:v>Restrictions très importantes</c:v>
                </c:pt>
                <c:pt idx="1">
                  <c:v>Restrictions plutôt importantes</c:v>
                </c:pt>
                <c:pt idx="2">
                  <c:v>Restrictions assez faibles</c:v>
                </c:pt>
                <c:pt idx="3">
                  <c:v>Restrictions très faibles</c:v>
                </c:pt>
              </c:strCache>
            </c:strRef>
          </c:cat>
          <c:val>
            <c:numRef>
              <c:f>Feuil1!$B$2:$B$5</c:f>
              <c:numCache>
                <c:formatCode>###0%</c:formatCode>
                <c:ptCount val="4"/>
                <c:pt idx="0">
                  <c:v>0.17178926767010272</c:v>
                </c:pt>
                <c:pt idx="1">
                  <c:v>0.26345650727287495</c:v>
                </c:pt>
                <c:pt idx="2">
                  <c:v>0.31129721906011365</c:v>
                </c:pt>
                <c:pt idx="3">
                  <c:v>0.25345700599690546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D57-4D77-ADA6-E0D5222985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ctr" rtl="0">
        <a:defRPr lang="en-US" sz="1000" b="0" i="0" u="none" strike="noStrike" kern="1200" baseline="0">
          <a:solidFill>
            <a:prstClr val="black">
              <a:lumMod val="85000"/>
              <a:lumOff val="15000"/>
            </a:prstClr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pPr>
      <a:endParaRPr lang="fr-F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655369557028066"/>
          <c:y val="2.2519870682745736E-2"/>
          <c:w val="0.46254440793343327"/>
          <c:h val="0.9207006197752128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En premier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dLbl>
              <c:idx val="6"/>
              <c:tx>
                <c:rich>
                  <a:bodyPr/>
                  <a:lstStyle/>
                  <a:p>
                    <a:fld id="{8F16126C-A015-48D0-BC83-4081316CED39}" type="VALUE">
                      <a:rPr lang="en-US"/>
                      <a:pPr/>
                      <a:t>[VALEUR]</a:t>
                    </a:fld>
                    <a:endParaRPr lang="fr-F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316-4895-828E-1555DD6CBDD5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DBA-4BDB-A76D-3B3466C37807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85-4A09-A8B2-B11E7508FDBD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85-4A09-A8B2-B11E7508FDBD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85-4A09-A8B2-B11E7508FDBD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085-4A09-A8B2-B11E7508FDBD}"/>
                </c:ext>
              </c:extLst>
            </c:dLbl>
            <c:dLbl>
              <c:idx val="1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085-4A09-A8B2-B11E7508FD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0" i="0" u="none" strike="noStrike" kern="1200" baseline="0">
                    <a:solidFill>
                      <a:schemeClr val="bg1"/>
                    </a:solidFill>
                    <a:latin typeface="Avenir Book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Feuil1!$A$2:$A$10</c:f>
              <c:strCache>
                <c:ptCount val="9"/>
                <c:pt idx="0">
                  <c:v>Eviter les pertes/ le gaspillage</c:v>
                </c:pt>
                <c:pt idx="1">
                  <c:v>Consommer des produits de saison</c:v>
                </c:pt>
                <c:pt idx="2">
                  <c:v>Acheter des produits locaux / privilégier les circuits courts</c:v>
                </c:pt>
                <c:pt idx="3">
                  <c:v>Limiter l’utilisation de plastiques et d’emballages</c:v>
                </c:pt>
                <c:pt idx="4">
                  <c:v>Respecter la condition animale</c:v>
                </c:pt>
                <c:pt idx="5">
                  <c:v>Assurer une meilleure rémunération des producteurs / agriculteurs</c:v>
                </c:pt>
                <c:pt idx="6">
                  <c:v>Consommer des produits ayant utilisé un minimum de pesticides</c:v>
                </c:pt>
                <c:pt idx="7">
                  <c:v>Lutter contre le réchauffement climatique</c:v>
                </c:pt>
                <c:pt idx="8">
                  <c:v>Autre</c:v>
                </c:pt>
              </c:strCache>
            </c:strRef>
          </c:cat>
          <c:val>
            <c:numRef>
              <c:f>Feuil1!$B$2:$B$10</c:f>
              <c:numCache>
                <c:formatCode>###0%</c:formatCode>
                <c:ptCount val="9"/>
                <c:pt idx="0">
                  <c:v>0.32577777577858702</c:v>
                </c:pt>
                <c:pt idx="1">
                  <c:v>0.19598415925435678</c:v>
                </c:pt>
                <c:pt idx="2">
                  <c:v>0.12070137715243408</c:v>
                </c:pt>
                <c:pt idx="3">
                  <c:v>5.0479040145632113E-2</c:v>
                </c:pt>
                <c:pt idx="4">
                  <c:v>8.8266409126042764E-2</c:v>
                </c:pt>
                <c:pt idx="5">
                  <c:v>5.145778160743341E-2</c:v>
                </c:pt>
                <c:pt idx="6">
                  <c:v>6.1442046625801182E-2</c:v>
                </c:pt>
                <c:pt idx="7">
                  <c:v>7.2804737743978748E-2</c:v>
                </c:pt>
                <c:pt idx="8" formatCode="0%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85-4A09-A8B2-B11E7508FDBD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En deuxième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BA-4BDB-A76D-3B3466C37807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085-4A09-A8B2-B11E7508FDBD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085-4A09-A8B2-B11E7508FDBD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085-4A09-A8B2-B11E7508FD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0" i="0" u="none" strike="noStrike" kern="1200" baseline="0">
                    <a:solidFill>
                      <a:schemeClr val="bg1"/>
                    </a:solidFill>
                    <a:latin typeface="Avenir Book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Feuil1!$A$2:$A$10</c:f>
              <c:strCache>
                <c:ptCount val="9"/>
                <c:pt idx="0">
                  <c:v>Eviter les pertes/ le gaspillage</c:v>
                </c:pt>
                <c:pt idx="1">
                  <c:v>Consommer des produits de saison</c:v>
                </c:pt>
                <c:pt idx="2">
                  <c:v>Acheter des produits locaux / privilégier les circuits courts</c:v>
                </c:pt>
                <c:pt idx="3">
                  <c:v>Limiter l’utilisation de plastiques et d’emballages</c:v>
                </c:pt>
                <c:pt idx="4">
                  <c:v>Respecter la condition animale</c:v>
                </c:pt>
                <c:pt idx="5">
                  <c:v>Assurer une meilleure rémunération des producteurs / agriculteurs</c:v>
                </c:pt>
                <c:pt idx="6">
                  <c:v>Consommer des produits ayant utilisé un minimum de pesticides</c:v>
                </c:pt>
                <c:pt idx="7">
                  <c:v>Lutter contre le réchauffement climatique</c:v>
                </c:pt>
                <c:pt idx="8">
                  <c:v>Autre</c:v>
                </c:pt>
              </c:strCache>
            </c:strRef>
          </c:cat>
          <c:val>
            <c:numRef>
              <c:f>Feuil1!$C$2:$C$10</c:f>
              <c:numCache>
                <c:formatCode>###0%</c:formatCode>
                <c:ptCount val="9"/>
                <c:pt idx="0">
                  <c:v>0.18372222717655939</c:v>
                </c:pt>
                <c:pt idx="1">
                  <c:v>0.20651273694661859</c:v>
                </c:pt>
                <c:pt idx="2">
                  <c:v>0.15344502145264488</c:v>
                </c:pt>
                <c:pt idx="3">
                  <c:v>0.11600000809465699</c:v>
                </c:pt>
                <c:pt idx="4">
                  <c:v>8.3857055610630629E-2</c:v>
                </c:pt>
                <c:pt idx="5">
                  <c:v>7.541531719860306E-2</c:v>
                </c:pt>
                <c:pt idx="6">
                  <c:v>7.9471595486884206E-2</c:v>
                </c:pt>
                <c:pt idx="7">
                  <c:v>6.9913786136203582E-2</c:v>
                </c:pt>
                <c:pt idx="8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085-4A09-A8B2-B11E7508FDBD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En troisième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DBA-4BDB-A76D-3B3466C378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0" i="0" u="none" strike="noStrike" kern="1200" baseline="0">
                    <a:solidFill>
                      <a:schemeClr val="tx1"/>
                    </a:solidFill>
                    <a:latin typeface="Avenir Book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Feuil1!$A$2:$A$10</c:f>
              <c:strCache>
                <c:ptCount val="9"/>
                <c:pt idx="0">
                  <c:v>Eviter les pertes/ le gaspillage</c:v>
                </c:pt>
                <c:pt idx="1">
                  <c:v>Consommer des produits de saison</c:v>
                </c:pt>
                <c:pt idx="2">
                  <c:v>Acheter des produits locaux / privilégier les circuits courts</c:v>
                </c:pt>
                <c:pt idx="3">
                  <c:v>Limiter l’utilisation de plastiques et d’emballages</c:v>
                </c:pt>
                <c:pt idx="4">
                  <c:v>Respecter la condition animale</c:v>
                </c:pt>
                <c:pt idx="5">
                  <c:v>Assurer une meilleure rémunération des producteurs / agriculteurs</c:v>
                </c:pt>
                <c:pt idx="6">
                  <c:v>Consommer des produits ayant utilisé un minimum de pesticides</c:v>
                </c:pt>
                <c:pt idx="7">
                  <c:v>Lutter contre le réchauffement climatique</c:v>
                </c:pt>
                <c:pt idx="8">
                  <c:v>Autre</c:v>
                </c:pt>
              </c:strCache>
            </c:strRef>
          </c:cat>
          <c:val>
            <c:numRef>
              <c:f>Feuil1!$D$2:$D$10</c:f>
              <c:numCache>
                <c:formatCode>###0%</c:formatCode>
                <c:ptCount val="9"/>
                <c:pt idx="0">
                  <c:v>0.16398736922951726</c:v>
                </c:pt>
                <c:pt idx="1">
                  <c:v>0.15800678295402013</c:v>
                </c:pt>
                <c:pt idx="2">
                  <c:v>0.15803303364367349</c:v>
                </c:pt>
                <c:pt idx="3">
                  <c:v>0.14871119617819781</c:v>
                </c:pt>
                <c:pt idx="4">
                  <c:v>7.682131343715741E-2</c:v>
                </c:pt>
                <c:pt idx="5">
                  <c:v>0.10791043364165559</c:v>
                </c:pt>
                <c:pt idx="6">
                  <c:v>8.5219408108153316E-2</c:v>
                </c:pt>
                <c:pt idx="7">
                  <c:v>6.3726491754378306E-2</c:v>
                </c:pt>
                <c:pt idx="8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6085-4A09-A8B2-B11E7508FDBD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ST 1er + 2eme  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>
                    <a:defRPr sz="1100" b="1" i="0" u="none" strike="noStrike" kern="1200" baseline="0">
                      <a:ln>
                        <a:noFill/>
                      </a:ln>
                      <a:solidFill>
                        <a:schemeClr val="tx2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2-6085-4A09-A8B2-B11E7508FD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0">
                <a:spAutoFit/>
              </a:bodyPr>
              <a:lstStyle/>
              <a:p>
                <a:pPr algn="ctr">
                  <a:defRPr lang="en-US" sz="1100" b="1" i="0" u="none" strike="noStrike" kern="1200" baseline="0">
                    <a:ln>
                      <a:noFill/>
                    </a:ln>
                    <a:solidFill>
                      <a:schemeClr val="tx2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Feuil1!$A$2:$A$10</c:f>
              <c:strCache>
                <c:ptCount val="9"/>
                <c:pt idx="0">
                  <c:v>Eviter les pertes/ le gaspillage</c:v>
                </c:pt>
                <c:pt idx="1">
                  <c:v>Consommer des produits de saison</c:v>
                </c:pt>
                <c:pt idx="2">
                  <c:v>Acheter des produits locaux / privilégier les circuits courts</c:v>
                </c:pt>
                <c:pt idx="3">
                  <c:v>Limiter l’utilisation de plastiques et d’emballages</c:v>
                </c:pt>
                <c:pt idx="4">
                  <c:v>Respecter la condition animale</c:v>
                </c:pt>
                <c:pt idx="5">
                  <c:v>Assurer une meilleure rémunération des producteurs / agriculteurs</c:v>
                </c:pt>
                <c:pt idx="6">
                  <c:v>Consommer des produits ayant utilisé un minimum de pesticides</c:v>
                </c:pt>
                <c:pt idx="7">
                  <c:v>Lutter contre le réchauffement climatique</c:v>
                </c:pt>
                <c:pt idx="8">
                  <c:v>Autre</c:v>
                </c:pt>
              </c:strCache>
            </c:strRef>
          </c:cat>
          <c:val>
            <c:numRef>
              <c:f>Feuil1!$E$2:$E$10</c:f>
              <c:numCache>
                <c:formatCode>0%</c:formatCode>
                <c:ptCount val="9"/>
                <c:pt idx="0">
                  <c:v>0.6734873721846637</c:v>
                </c:pt>
                <c:pt idx="1">
                  <c:v>0.56050367915499555</c:v>
                </c:pt>
                <c:pt idx="2">
                  <c:v>0.43217943224875244</c:v>
                </c:pt>
                <c:pt idx="3">
                  <c:v>0.31519024441848692</c:v>
                </c:pt>
                <c:pt idx="4">
                  <c:v>0.24894477817383082</c:v>
                </c:pt>
                <c:pt idx="5">
                  <c:v>0.23478353244769207</c:v>
                </c:pt>
                <c:pt idx="6">
                  <c:v>0.22613305022083871</c:v>
                </c:pt>
                <c:pt idx="7">
                  <c:v>0.20644501563456064</c:v>
                </c:pt>
                <c:pt idx="8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6085-4A09-A8B2-B11E7508FD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02976656"/>
        <c:axId val="502977936"/>
      </c:barChart>
      <c:catAx>
        <c:axId val="50297665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502977936"/>
        <c:crosses val="autoZero"/>
        <c:auto val="1"/>
        <c:lblAlgn val="ctr"/>
        <c:lblOffset val="100"/>
        <c:noMultiLvlLbl val="0"/>
      </c:catAx>
      <c:valAx>
        <c:axId val="502977936"/>
        <c:scaling>
          <c:orientation val="minMax"/>
          <c:max val="0.70000000000000007"/>
        </c:scaling>
        <c:delete val="1"/>
        <c:axPos val="t"/>
        <c:numFmt formatCode="###0%" sourceLinked="1"/>
        <c:majorTickMark val="out"/>
        <c:minorTickMark val="none"/>
        <c:tickLblPos val="nextTo"/>
        <c:crossAx val="502976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.61428577251894778"/>
          <c:y val="0.88271333332434909"/>
          <c:w val="0.37354606566507847"/>
          <c:h val="6.3520240740765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1400" b="0" i="0" u="none" strike="noStrike" kern="1200" baseline="0">
              <a:solidFill>
                <a:schemeClr val="tx1"/>
              </a:solidFill>
              <a:latin typeface="Avenir Book"/>
              <a:ea typeface="+mn-ea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162735775937322"/>
          <c:y val="0"/>
          <c:w val="0.52520019776378979"/>
          <c:h val="0.9989772851122392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Plutôt d’accord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bg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Le bio c’est surtout du marketing</c:v>
                </c:pt>
                <c:pt idx="1">
                  <c:v>Le bio c’est surtout pour justifier des prix plus élevés</c:v>
                </c:pt>
                <c:pt idx="2">
                  <c:v>Les produits bios sont souvent plus chers</c:v>
                </c:pt>
              </c:strCache>
            </c:strRef>
          </c:cat>
          <c:val>
            <c:numRef>
              <c:f>Sheet1!$C$2:$C$4</c:f>
              <c:numCache>
                <c:formatCode>###0%</c:formatCode>
                <c:ptCount val="3"/>
                <c:pt idx="0">
                  <c:v>0.37744343950892101</c:v>
                </c:pt>
                <c:pt idx="1">
                  <c:v>0.37560977099328419</c:v>
                </c:pt>
                <c:pt idx="2">
                  <c:v>0.31979906132750902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60-4C65-A03D-AE7703D68C78}"/>
            </c:ext>
          </c:extLst>
        </c:ser>
        <c:ser>
          <c:idx val="6"/>
          <c:order val="1"/>
          <c:tx>
            <c:strRef>
              <c:f>Sheet1!$B$1</c:f>
              <c:strCache>
                <c:ptCount val="1"/>
                <c:pt idx="0">
                  <c:v>Tout à fait d’accord</c:v>
                </c:pt>
              </c:strCache>
            </c:strRef>
          </c:tx>
          <c:spPr>
            <a:solidFill>
              <a:schemeClr val="tx2"/>
            </a:solidFill>
            <a:ln w="28575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bg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Le bio c’est surtout du marketing</c:v>
                </c:pt>
                <c:pt idx="1">
                  <c:v>Le bio c’est surtout pour justifier des prix plus élevés</c:v>
                </c:pt>
                <c:pt idx="2">
                  <c:v>Les produits bios sont souvent plus chers</c:v>
                </c:pt>
              </c:strCache>
            </c:strRef>
          </c:cat>
          <c:val>
            <c:numRef>
              <c:f>Sheet1!$B$2:$B$4</c:f>
              <c:numCache>
                <c:formatCode>###0%</c:formatCode>
                <c:ptCount val="3"/>
                <c:pt idx="0">
                  <c:v>0.24426971299009576</c:v>
                </c:pt>
                <c:pt idx="1">
                  <c:v>0.26895971319581446</c:v>
                </c:pt>
                <c:pt idx="2">
                  <c:v>0.6180801985807175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C960-4C65-A03D-AE7703D68C78}"/>
            </c:ext>
          </c:extLst>
        </c:ser>
        <c:ser>
          <c:idx val="1"/>
          <c:order val="2"/>
          <c:tx>
            <c:strRef>
              <c:f>Sheet1!$D$1</c:f>
              <c:strCache>
                <c:ptCount val="1"/>
                <c:pt idx="0">
                  <c:v>Plutôt pas d’accord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28575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992243538134651E-3"/>
                  <c:y val="7.53494936802358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9C-4615-85AA-636E512A6D78}"/>
                </c:ext>
              </c:extLst>
            </c:dLbl>
            <c:numFmt formatCode="##%;##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bg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Le bio c’est surtout du marketing</c:v>
                </c:pt>
                <c:pt idx="1">
                  <c:v>Le bio c’est surtout pour justifier des prix plus élevés</c:v>
                </c:pt>
                <c:pt idx="2">
                  <c:v>Les produits bios sont souvent plus chers</c:v>
                </c:pt>
              </c:strCache>
            </c:strRef>
          </c:cat>
          <c:val>
            <c:numRef>
              <c:f>Sheet1!$D$2:$D$4</c:f>
              <c:numCache>
                <c:formatCode>###0%</c:formatCode>
                <c:ptCount val="3"/>
                <c:pt idx="0">
                  <c:v>-0.28194920065940954</c:v>
                </c:pt>
                <c:pt idx="1">
                  <c:v>-0.26626457838633094</c:v>
                </c:pt>
                <c:pt idx="2">
                  <c:v>-4.1941939636043042E-2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60-4C65-A03D-AE7703D68C78}"/>
            </c:ext>
          </c:extLst>
        </c:ser>
        <c:ser>
          <c:idx val="2"/>
          <c:order val="3"/>
          <c:tx>
            <c:strRef>
              <c:f>Sheet1!$E$1</c:f>
              <c:strCache>
                <c:ptCount val="1"/>
                <c:pt idx="0">
                  <c:v>Pas du tout d’accord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28575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9554288730181444E-3"/>
                  <c:y val="5.495846893483444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en-US" sz="1600" b="0" i="0" u="none" strike="noStrike" kern="1200" baseline="0">
                        <a:solidFill>
                          <a:schemeClr val="bg1"/>
                        </a:solidFill>
                        <a:latin typeface="Avenir Book"/>
                        <a:ea typeface="+mn-ea"/>
                        <a:cs typeface="+mn-cs"/>
                      </a:defRPr>
                    </a:pPr>
                    <a:fld id="{5F7B3FF0-E836-4B90-8869-639C72ACD3DA}" type="VALUE">
                      <a:rPr lang="en-US">
                        <a:solidFill>
                          <a:schemeClr val="bg1"/>
                        </a:solidFill>
                        <a:latin typeface="Avenir Book"/>
                      </a:rPr>
                      <a:pPr algn="ctr">
                        <a:defRPr lang="en-US" sz="1600" b="0" i="0" u="none" strike="noStrike" kern="1200" baseline="0">
                          <a:solidFill>
                            <a:schemeClr val="bg1"/>
                          </a:solidFill>
                          <a:latin typeface="Avenir Book"/>
                          <a:ea typeface="+mn-ea"/>
                          <a:cs typeface="+mn-cs"/>
                        </a:defRPr>
                      </a:pPr>
                      <a:t>[VALEUR]</a:t>
                    </a:fld>
                    <a:endParaRPr lang="fr-FR"/>
                  </a:p>
                </c:rich>
              </c:tx>
              <c:numFmt formatCode="###%;###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839-4E89-B7F7-AC1CBC6609F0}"/>
                </c:ext>
              </c:extLst>
            </c:dLbl>
            <c:dLbl>
              <c:idx val="1"/>
              <c:layout>
                <c:manualLayout>
                  <c:x val="4.8842886756411937E-3"/>
                  <c:y val="4.631734948715415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en-US" sz="1600" b="0" i="0" u="none" strike="noStrike" kern="1200" baseline="0">
                        <a:solidFill>
                          <a:schemeClr val="bg1"/>
                        </a:solidFill>
                        <a:latin typeface="Avenir Book"/>
                        <a:ea typeface="+mn-ea"/>
                        <a:cs typeface="+mn-cs"/>
                      </a:defRPr>
                    </a:pPr>
                    <a:fld id="{8A50426F-A838-4AB2-8053-276907F9F1CD}" type="VALUE">
                      <a:rPr lang="en-US">
                        <a:solidFill>
                          <a:schemeClr val="bg1"/>
                        </a:solidFill>
                        <a:latin typeface="Avenir Book"/>
                      </a:rPr>
                      <a:pPr algn="ctr">
                        <a:defRPr lang="en-US" sz="1600" b="0" i="0" u="none" strike="noStrike" kern="1200" baseline="0">
                          <a:solidFill>
                            <a:schemeClr val="bg1"/>
                          </a:solidFill>
                          <a:latin typeface="Avenir Book"/>
                          <a:ea typeface="+mn-ea"/>
                          <a:cs typeface="+mn-cs"/>
                        </a:defRPr>
                      </a:pPr>
                      <a:t>[VALEUR]</a:t>
                    </a:fld>
                    <a:endParaRPr lang="fr-FR"/>
                  </a:p>
                </c:rich>
              </c:tx>
              <c:numFmt formatCode="###%;###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839-4E89-B7F7-AC1CBC6609F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D2E-4AD4-BE0D-E5188BA08021}"/>
                </c:ext>
              </c:extLst>
            </c:dLbl>
            <c:numFmt formatCode="###%;###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Le bio c’est surtout du marketing</c:v>
                </c:pt>
                <c:pt idx="1">
                  <c:v>Le bio c’est surtout pour justifier des prix plus élevés</c:v>
                </c:pt>
                <c:pt idx="2">
                  <c:v>Les produits bios sont souvent plus chers</c:v>
                </c:pt>
              </c:strCache>
            </c:strRef>
          </c:cat>
          <c:val>
            <c:numRef>
              <c:f>Sheet1!$E$2:$E$4</c:f>
              <c:numCache>
                <c:formatCode>###0%</c:formatCode>
                <c:ptCount val="3"/>
                <c:pt idx="0">
                  <c:v>-9.6337646841570576E-2</c:v>
                </c:pt>
                <c:pt idx="1">
                  <c:v>-8.9165937424567951E-2</c:v>
                </c:pt>
                <c:pt idx="2">
                  <c:v>-2.0178800455729416E-2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60-4C65-A03D-AE7703D68C78}"/>
            </c:ext>
          </c:extLst>
        </c:ser>
        <c:ser>
          <c:idx val="3"/>
          <c:order val="4"/>
          <c:tx>
            <c:strRef>
              <c:f>Sheet1!$F$1</c:f>
              <c:strCache>
                <c:ptCount val="1"/>
                <c:pt idx="0">
                  <c:v>ST régulièrement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0DB-45D0-8CF7-1C95AF709BE5}"/>
              </c:ext>
            </c:extLst>
          </c:dPt>
          <c:dLbls>
            <c:dLbl>
              <c:idx val="4"/>
              <c:layout>
                <c:manualLayout>
                  <c:x val="2.4795799871032104E-2"/>
                  <c:y val="5.107541908990037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960-4C65-A03D-AE7703D68C78}"/>
                </c:ext>
              </c:extLst>
            </c:dLbl>
            <c:numFmt formatCode="###%;###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tx2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Le bio c’est surtout du marketing</c:v>
                </c:pt>
                <c:pt idx="1">
                  <c:v>Le bio c’est surtout pour justifier des prix plus élevés</c:v>
                </c:pt>
                <c:pt idx="2">
                  <c:v>Les produits bios sont souvent plus chers</c:v>
                </c:pt>
              </c:strCache>
            </c:strRef>
          </c:cat>
          <c:val>
            <c:numRef>
              <c:f>Sheet1!$F$2:$F$4</c:f>
              <c:numCache>
                <c:formatCode>###0%</c:formatCode>
                <c:ptCount val="3"/>
                <c:pt idx="0">
                  <c:v>0.62171315249901671</c:v>
                </c:pt>
                <c:pt idx="1">
                  <c:v>0.64456948418909865</c:v>
                </c:pt>
                <c:pt idx="2">
                  <c:v>0.93787925990822651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960-4C65-A03D-AE7703D68C78}"/>
            </c:ext>
          </c:extLst>
        </c:ser>
        <c:ser>
          <c:idx val="4"/>
          <c:order val="5"/>
          <c:tx>
            <c:strRef>
              <c:f>Sheet1!$G$1</c:f>
              <c:strCache>
                <c:ptCount val="1"/>
                <c:pt idx="0">
                  <c:v>ST rarement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C960-4C65-A03D-AE7703D68C78}"/>
              </c:ext>
            </c:extLst>
          </c:dPt>
          <c:dLbls>
            <c:dLbl>
              <c:idx val="0"/>
              <c:layout>
                <c:manualLayout>
                  <c:x val="-3.4609980613040742E-2"/>
                  <c:y val="9.263173257559645E-3"/>
                </c:manualLayout>
              </c:layout>
              <c:tx>
                <c:rich>
                  <a:bodyPr/>
                  <a:lstStyle/>
                  <a:p>
                    <a:fld id="{916B96B2-C130-4070-8AE4-938642A4450C}" type="VALUE">
                      <a:rPr lang="en-US">
                        <a:latin typeface="Avenir Book"/>
                      </a:rPr>
                      <a:pPr/>
                      <a:t>[VALEUR]</a:t>
                    </a:fld>
                    <a:endParaRPr lang="fr-FR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173348615789566E-2"/>
                      <c:h val="7.876767491592484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960-4C65-A03D-AE7703D68C78}"/>
                </c:ext>
              </c:extLst>
            </c:dLbl>
            <c:dLbl>
              <c:idx val="1"/>
              <c:layout>
                <c:manualLayout>
                  <c:x val="-3.4609980613040839E-2"/>
                  <c:y val="9.2631732575597144E-3"/>
                </c:manualLayout>
              </c:layout>
              <c:tx>
                <c:rich>
                  <a:bodyPr/>
                  <a:lstStyle/>
                  <a:p>
                    <a:fld id="{916B96B2-C130-4070-8AE4-938642A4450C}" type="VALUE">
                      <a:rPr lang="en-US">
                        <a:latin typeface="Avenir Book"/>
                      </a:rPr>
                      <a:pPr/>
                      <a:t>[VALEUR]</a:t>
                    </a:fld>
                    <a:endParaRPr lang="fr-FR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173348615789566E-2"/>
                      <c:h val="7.876767491592484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C960-4C65-A03D-AE7703D68C78}"/>
                </c:ext>
              </c:extLst>
            </c:dLbl>
            <c:dLbl>
              <c:idx val="2"/>
              <c:layout>
                <c:manualLayout>
                  <c:x val="-3.4609980613040742E-2"/>
                  <c:y val="9.2631732575596624E-3"/>
                </c:manualLayout>
              </c:layout>
              <c:tx>
                <c:rich>
                  <a:bodyPr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lang="en-US" sz="1600" b="1" i="0" u="none" strike="noStrike" kern="1200" baseline="0">
                        <a:solidFill>
                          <a:schemeClr val="accent4">
                            <a:lumMod val="75000"/>
                          </a:schemeClr>
                        </a:solidFill>
                        <a:latin typeface="Avenir Book"/>
                        <a:ea typeface="+mn-ea"/>
                        <a:cs typeface="+mn-cs"/>
                      </a:defRPr>
                    </a:pPr>
                    <a:fld id="{916B96B2-C130-4070-8AE4-938642A4450C}" type="VALUE">
                      <a:rPr lang="en-US">
                        <a:latin typeface="Avenir Book"/>
                      </a:rPr>
                      <a:pPr algn="r">
                        <a:defRPr lang="en-US" sz="1600" b="1" i="0" u="none" strike="noStrike" kern="120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venir Book"/>
                          <a:ea typeface="+mn-ea"/>
                          <a:cs typeface="+mn-cs"/>
                        </a:defRPr>
                      </a:pPr>
                      <a:t>[VALEUR]</a:t>
                    </a:fld>
                    <a:endParaRPr lang="fr-FR"/>
                  </a:p>
                </c:rich>
              </c:tx>
              <c:numFmt formatCode="###0%;###0%" sourceLinked="0"/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8.3173348615789566E-2"/>
                      <c:h val="7.876767491592484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D2E-4AD4-BE0D-E5188BA080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noAutofit/>
              </a:bodyPr>
              <a:lstStyle/>
              <a:p>
                <a:pPr algn="r">
                  <a:defRPr lang="en-US" sz="1600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Le bio c’est surtout du marketing</c:v>
                </c:pt>
                <c:pt idx="1">
                  <c:v>Le bio c’est surtout pour justifier des prix plus élevés</c:v>
                </c:pt>
                <c:pt idx="2">
                  <c:v>Les produits bios sont souvent plus chers</c:v>
                </c:pt>
              </c:strCache>
            </c:strRef>
          </c:cat>
          <c:val>
            <c:numRef>
              <c:f>Sheet1!$G$2:$G$4</c:f>
              <c:numCache>
                <c:formatCode>0%;0%</c:formatCode>
                <c:ptCount val="3"/>
                <c:pt idx="0">
                  <c:v>-0.37828684750098013</c:v>
                </c:pt>
                <c:pt idx="1">
                  <c:v>-0.35543051581089891</c:v>
                </c:pt>
                <c:pt idx="2" formatCode="###0%">
                  <c:v>-6.2120740091772458E-2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960-4C65-A03D-AE7703D68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100"/>
        <c:axId val="1789033776"/>
        <c:axId val="1789764640"/>
      </c:barChart>
      <c:catAx>
        <c:axId val="1789033776"/>
        <c:scaling>
          <c:orientation val="minMax"/>
        </c:scaling>
        <c:delete val="0"/>
        <c:axPos val="l"/>
        <c:numFmt formatCode="###%;###%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pPr>
            <a:endParaRPr lang="fr-FR"/>
          </a:p>
        </c:txPr>
        <c:crossAx val="1789764640"/>
        <c:crosses val="autoZero"/>
        <c:auto val="1"/>
        <c:lblAlgn val="ctr"/>
        <c:lblOffset val="100"/>
        <c:noMultiLvlLbl val="0"/>
      </c:catAx>
      <c:valAx>
        <c:axId val="1789764640"/>
        <c:scaling>
          <c:orientation val="minMax"/>
          <c:max val="1.2"/>
          <c:min val="-1"/>
        </c:scaling>
        <c:delete val="1"/>
        <c:axPos val="b"/>
        <c:numFmt formatCode="###0%" sourceLinked="1"/>
        <c:majorTickMark val="out"/>
        <c:minorTickMark val="none"/>
        <c:tickLblPos val="nextTo"/>
        <c:crossAx val="178903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534043614270054"/>
          <c:y val="0"/>
          <c:w val="0.49718277120792631"/>
          <c:h val="0.94901941531844092"/>
        </c:manualLayout>
      </c:layout>
      <c:barChart>
        <c:barDir val="bar"/>
        <c:grouping val="stacked"/>
        <c:varyColors val="0"/>
        <c:ser>
          <c:idx val="6"/>
          <c:order val="0"/>
          <c:tx>
            <c:strRef>
              <c:f>Sheet1!$C$1</c:f>
              <c:strCache>
                <c:ptCount val="1"/>
                <c:pt idx="0">
                  <c:v>Plutôt étendue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Sheet1!$A$2:$A$18</c:f>
              <c:strCache>
                <c:ptCount val="17"/>
                <c:pt idx="0">
                  <c:v>Les magasins alimentaires de déstockage, fins de séries, lots… (n=467)</c:v>
                </c:pt>
                <c:pt idx="1">
                  <c:v>Les restaurants classiques (pour manger sur place ou à emporter) (n=350)</c:v>
                </c:pt>
                <c:pt idx="2">
                  <c:v>Les artisans (boulangers, bouchers, charcutiers, poissonniers, traiteurs…) (n=1959)</c:v>
                </c:pt>
                <c:pt idx="3">
                  <c:v>Les enseignes de hard-discount (Aldi, Lidl, Leader Price…) (n=1118)</c:v>
                </c:pt>
                <c:pt idx="4">
                  <c:v>Les petites surfaces de proximité de la grande distribution (n=692)</c:v>
                </c:pt>
                <c:pt idx="5">
                  <c:v>Les drives alimentaires des grandes enseignes alimentaires (n=502)</c:v>
                </c:pt>
                <c:pt idx="6">
                  <c:v>La livraison à domicile de repas/plats tout prêts ou à préparer (n=140)</c:v>
                </c:pt>
                <c:pt idx="7">
                  <c:v>Les magasins spécialisés dans le surgelé (n=215)</c:v>
                </c:pt>
                <c:pt idx="8">
                  <c:v>Les moyennes ou grandes surfaces spécialisées dans les produits frais (n=460)</c:v>
                </c:pt>
                <c:pt idx="9">
                  <c:v>Les sites de vente en ligne de la GD avec livraison à domicile (n=184)</c:v>
                </c:pt>
                <c:pt idx="10">
                  <c:v>Les supermarchés (n=2148)</c:v>
                </c:pt>
                <c:pt idx="11">
                  <c:v>Les marchés (n=859)</c:v>
                </c:pt>
                <c:pt idx="12">
                  <c:v>Les magasins spécialisés dans la vente de produits alimentaires en vrac  (n=142)</c:v>
                </c:pt>
                <c:pt idx="13">
                  <c:v>Les hypermarchés (n=1872)</c:v>
                </c:pt>
                <c:pt idx="14">
                  <c:v>Les petits producteurs (achat direct) (n=651)</c:v>
                </c:pt>
                <c:pt idx="15">
                  <c:v>Les AMAP (n=126)</c:v>
                </c:pt>
                <c:pt idx="16">
                  <c:v>Les magasins d’alimentation bio (n=272)</c:v>
                </c:pt>
              </c:strCache>
            </c:strRef>
          </c:cat>
          <c:val>
            <c:numRef>
              <c:f>Sheet1!$C$2:$C$18</c:f>
              <c:numCache>
                <c:formatCode>###0%</c:formatCode>
                <c:ptCount val="17"/>
                <c:pt idx="0">
                  <c:v>0.20417893945250276</c:v>
                </c:pt>
                <c:pt idx="1">
                  <c:v>0.21782450898017344</c:v>
                </c:pt>
                <c:pt idx="2">
                  <c:v>0.27515867001461497</c:v>
                </c:pt>
                <c:pt idx="3">
                  <c:v>0.28807468051445961</c:v>
                </c:pt>
                <c:pt idx="4">
                  <c:v>0.33830336094003721</c:v>
                </c:pt>
                <c:pt idx="5">
                  <c:v>0.42850039565335324</c:v>
                </c:pt>
                <c:pt idx="6">
                  <c:v>0.3950589675848048</c:v>
                </c:pt>
                <c:pt idx="7">
                  <c:v>0.37510101830039733</c:v>
                </c:pt>
                <c:pt idx="8">
                  <c:v>0.44178722018903133</c:v>
                </c:pt>
                <c:pt idx="9">
                  <c:v>0.38898212661657344</c:v>
                </c:pt>
                <c:pt idx="10">
                  <c:v>0.48585447504174062</c:v>
                </c:pt>
                <c:pt idx="11">
                  <c:v>0.40957527258236409</c:v>
                </c:pt>
                <c:pt idx="12">
                  <c:v>0.42574203680835532</c:v>
                </c:pt>
                <c:pt idx="13">
                  <c:v>0.50350427717633006</c:v>
                </c:pt>
                <c:pt idx="14">
                  <c:v>0.45572512041294899</c:v>
                </c:pt>
                <c:pt idx="15">
                  <c:v>0.40354547910857747</c:v>
                </c:pt>
                <c:pt idx="16">
                  <c:v>0.38809709013728316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4D77-456A-ABCF-1D65219C1527}"/>
            </c:ext>
          </c:extLst>
        </c:ser>
        <c:ser>
          <c:idx val="2"/>
          <c:order val="1"/>
          <c:tx>
            <c:strRef>
              <c:f>Sheet1!$B$1</c:f>
              <c:strCache>
                <c:ptCount val="1"/>
                <c:pt idx="0">
                  <c:v>Très étendue </c:v>
                </c:pt>
              </c:strCache>
            </c:strRef>
          </c:tx>
          <c:spPr>
            <a:solidFill>
              <a:schemeClr val="tx2"/>
            </a:solidFill>
            <a:ln w="28575">
              <a:noFill/>
            </a:ln>
            <a:effectLst/>
          </c:spPr>
          <c:invertIfNegative val="0"/>
          <c:dLbls>
            <c:numFmt formatCode="###0%;###0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Sheet1!$A$2:$A$18</c:f>
              <c:strCache>
                <c:ptCount val="17"/>
                <c:pt idx="0">
                  <c:v>Les magasins alimentaires de déstockage, fins de séries, lots… (n=467)</c:v>
                </c:pt>
                <c:pt idx="1">
                  <c:v>Les restaurants classiques (pour manger sur place ou à emporter) (n=350)</c:v>
                </c:pt>
                <c:pt idx="2">
                  <c:v>Les artisans (boulangers, bouchers, charcutiers, poissonniers, traiteurs…) (n=1959)</c:v>
                </c:pt>
                <c:pt idx="3">
                  <c:v>Les enseignes de hard-discount (Aldi, Lidl, Leader Price…) (n=1118)</c:v>
                </c:pt>
                <c:pt idx="4">
                  <c:v>Les petites surfaces de proximité de la grande distribution (n=692)</c:v>
                </c:pt>
                <c:pt idx="5">
                  <c:v>Les drives alimentaires des grandes enseignes alimentaires (n=502)</c:v>
                </c:pt>
                <c:pt idx="6">
                  <c:v>La livraison à domicile de repas/plats tout prêts ou à préparer (n=140)</c:v>
                </c:pt>
                <c:pt idx="7">
                  <c:v>Les magasins spécialisés dans le surgelé (n=215)</c:v>
                </c:pt>
                <c:pt idx="8">
                  <c:v>Les moyennes ou grandes surfaces spécialisées dans les produits frais (n=460)</c:v>
                </c:pt>
                <c:pt idx="9">
                  <c:v>Les sites de vente en ligne de la GD avec livraison à domicile (n=184)</c:v>
                </c:pt>
                <c:pt idx="10">
                  <c:v>Les supermarchés (n=2148)</c:v>
                </c:pt>
                <c:pt idx="11">
                  <c:v>Les marchés (n=859)</c:v>
                </c:pt>
                <c:pt idx="12">
                  <c:v>Les magasins spécialisés dans la vente de produits alimentaires en vrac  (n=142)</c:v>
                </c:pt>
                <c:pt idx="13">
                  <c:v>Les hypermarchés (n=1872)</c:v>
                </c:pt>
                <c:pt idx="14">
                  <c:v>Les petits producteurs (achat direct) (n=651)</c:v>
                </c:pt>
                <c:pt idx="15">
                  <c:v>Les AMAP (n=126)</c:v>
                </c:pt>
                <c:pt idx="16">
                  <c:v>Les magasins d’alimentation bio (n=272)</c:v>
                </c:pt>
              </c:strCache>
            </c:strRef>
          </c:cat>
          <c:val>
            <c:numRef>
              <c:f>Sheet1!$B$2:$B$18</c:f>
              <c:numCache>
                <c:formatCode>###0%</c:formatCode>
                <c:ptCount val="17"/>
                <c:pt idx="0">
                  <c:v>8.7879338408154192E-2</c:v>
                </c:pt>
                <c:pt idx="1">
                  <c:v>8.749233100849782E-2</c:v>
                </c:pt>
                <c:pt idx="2">
                  <c:v>7.1561283332398792E-2</c:v>
                </c:pt>
                <c:pt idx="3">
                  <c:v>7.6800689027825303E-2</c:v>
                </c:pt>
                <c:pt idx="4">
                  <c:v>6.4333123080040786E-2</c:v>
                </c:pt>
                <c:pt idx="5">
                  <c:v>9.2147682054605426E-2</c:v>
                </c:pt>
                <c:pt idx="6">
                  <c:v>0.13283469976105103</c:v>
                </c:pt>
                <c:pt idx="7">
                  <c:v>0.17273971692940701</c:v>
                </c:pt>
                <c:pt idx="8">
                  <c:v>0.11998307608089086</c:v>
                </c:pt>
                <c:pt idx="9">
                  <c:v>0.1755617723724891</c:v>
                </c:pt>
                <c:pt idx="10">
                  <c:v>9.4668263966797422E-2</c:v>
                </c:pt>
                <c:pt idx="11">
                  <c:v>0.18893441295162419</c:v>
                </c:pt>
                <c:pt idx="12">
                  <c:v>0.18079793551185022</c:v>
                </c:pt>
                <c:pt idx="13">
                  <c:v>0.1216424190624477</c:v>
                </c:pt>
                <c:pt idx="14">
                  <c:v>0.17830506289249132</c:v>
                </c:pt>
                <c:pt idx="15">
                  <c:v>0.30990644946876122</c:v>
                </c:pt>
                <c:pt idx="16">
                  <c:v>0.47765830555951327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77-456A-ABCF-1D65219C1527}"/>
            </c:ext>
          </c:extLst>
        </c:ser>
        <c:ser>
          <c:idx val="0"/>
          <c:order val="2"/>
          <c:tx>
            <c:strRef>
              <c:f>Sheet1!$D$1</c:f>
              <c:strCache>
                <c:ptCount val="1"/>
                <c:pt idx="0">
                  <c:v>Ne sait pas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Sheet1!$A$2:$A$18</c:f>
              <c:strCache>
                <c:ptCount val="17"/>
                <c:pt idx="0">
                  <c:v>Les magasins alimentaires de déstockage, fins de séries, lots… (n=467)</c:v>
                </c:pt>
                <c:pt idx="1">
                  <c:v>Les restaurants classiques (pour manger sur place ou à emporter) (n=350)</c:v>
                </c:pt>
                <c:pt idx="2">
                  <c:v>Les artisans (boulangers, bouchers, charcutiers, poissonniers, traiteurs…) (n=1959)</c:v>
                </c:pt>
                <c:pt idx="3">
                  <c:v>Les enseignes de hard-discount (Aldi, Lidl, Leader Price…) (n=1118)</c:v>
                </c:pt>
                <c:pt idx="4">
                  <c:v>Les petites surfaces de proximité de la grande distribution (n=692)</c:v>
                </c:pt>
                <c:pt idx="5">
                  <c:v>Les drives alimentaires des grandes enseignes alimentaires (n=502)</c:v>
                </c:pt>
                <c:pt idx="6">
                  <c:v>La livraison à domicile de repas/plats tout prêts ou à préparer (n=140)</c:v>
                </c:pt>
                <c:pt idx="7">
                  <c:v>Les magasins spécialisés dans le surgelé (n=215)</c:v>
                </c:pt>
                <c:pt idx="8">
                  <c:v>Les moyennes ou grandes surfaces spécialisées dans les produits frais (n=460)</c:v>
                </c:pt>
                <c:pt idx="9">
                  <c:v>Les sites de vente en ligne de la GD avec livraison à domicile (n=184)</c:v>
                </c:pt>
                <c:pt idx="10">
                  <c:v>Les supermarchés (n=2148)</c:v>
                </c:pt>
                <c:pt idx="11">
                  <c:v>Les marchés (n=859)</c:v>
                </c:pt>
                <c:pt idx="12">
                  <c:v>Les magasins spécialisés dans la vente de produits alimentaires en vrac  (n=142)</c:v>
                </c:pt>
                <c:pt idx="13">
                  <c:v>Les hypermarchés (n=1872)</c:v>
                </c:pt>
                <c:pt idx="14">
                  <c:v>Les petits producteurs (achat direct) (n=651)</c:v>
                </c:pt>
                <c:pt idx="15">
                  <c:v>Les AMAP (n=126)</c:v>
                </c:pt>
                <c:pt idx="16">
                  <c:v>Les magasins d’alimentation bio (n=272)</c:v>
                </c:pt>
              </c:strCache>
            </c:strRef>
          </c:cat>
          <c:val>
            <c:numRef>
              <c:f>Sheet1!$D$2:$D$18</c:f>
              <c:numCache>
                <c:formatCode>###0%;###0%</c:formatCode>
                <c:ptCount val="17"/>
                <c:pt idx="0">
                  <c:v>-0.12571769616674433</c:v>
                </c:pt>
                <c:pt idx="1">
                  <c:v>-0.13698608643116994</c:v>
                </c:pt>
                <c:pt idx="2">
                  <c:v>-0.15034988441541988</c:v>
                </c:pt>
                <c:pt idx="3">
                  <c:v>-0.10039378194381875</c:v>
                </c:pt>
                <c:pt idx="4">
                  <c:v>-0.10844659911099215</c:v>
                </c:pt>
                <c:pt idx="5">
                  <c:v>-9.3438170277530389E-2</c:v>
                </c:pt>
                <c:pt idx="6">
                  <c:v>-5.0667845480380592E-2</c:v>
                </c:pt>
                <c:pt idx="7">
                  <c:v>-7.4355249332916651E-2</c:v>
                </c:pt>
                <c:pt idx="8">
                  <c:v>-9.5092198946062093E-2</c:v>
                </c:pt>
                <c:pt idx="9">
                  <c:v>-0.10613664887170367</c:v>
                </c:pt>
                <c:pt idx="10">
                  <c:v>-0.10283512477981685</c:v>
                </c:pt>
                <c:pt idx="11">
                  <c:v>-6.9398521524043369E-2</c:v>
                </c:pt>
                <c:pt idx="12">
                  <c:v>-7.0828232944005823E-2</c:v>
                </c:pt>
                <c:pt idx="13">
                  <c:v>-9.9467416714176415E-2</c:v>
                </c:pt>
                <c:pt idx="14">
                  <c:v>-8.7397560749345488E-2</c:v>
                </c:pt>
                <c:pt idx="15">
                  <c:v>-5.5045076106962826E-2</c:v>
                </c:pt>
                <c:pt idx="16">
                  <c:v>-1.624868481123495E-2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77-456A-ABCF-1D65219C1527}"/>
            </c:ext>
          </c:extLst>
        </c:ser>
        <c:ser>
          <c:idx val="1"/>
          <c:order val="3"/>
          <c:tx>
            <c:strRef>
              <c:f>Sheet1!$E$1</c:f>
              <c:strCache>
                <c:ptCount val="1"/>
                <c:pt idx="0">
                  <c:v>Plutôt restreinte 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28575">
              <a:noFill/>
            </a:ln>
            <a:effectLst/>
          </c:spPr>
          <c:invertIfNegative val="0"/>
          <c:dLbls>
            <c:numFmt formatCode="##%;##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 algn="ctr">
                  <a:defRPr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Sheet1!$A$2:$A$18</c:f>
              <c:strCache>
                <c:ptCount val="17"/>
                <c:pt idx="0">
                  <c:v>Les magasins alimentaires de déstockage, fins de séries, lots… (n=467)</c:v>
                </c:pt>
                <c:pt idx="1">
                  <c:v>Les restaurants classiques (pour manger sur place ou à emporter) (n=350)</c:v>
                </c:pt>
                <c:pt idx="2">
                  <c:v>Les artisans (boulangers, bouchers, charcutiers, poissonniers, traiteurs…) (n=1959)</c:v>
                </c:pt>
                <c:pt idx="3">
                  <c:v>Les enseignes de hard-discount (Aldi, Lidl, Leader Price…) (n=1118)</c:v>
                </c:pt>
                <c:pt idx="4">
                  <c:v>Les petites surfaces de proximité de la grande distribution (n=692)</c:v>
                </c:pt>
                <c:pt idx="5">
                  <c:v>Les drives alimentaires des grandes enseignes alimentaires (n=502)</c:v>
                </c:pt>
                <c:pt idx="6">
                  <c:v>La livraison à domicile de repas/plats tout prêts ou à préparer (n=140)</c:v>
                </c:pt>
                <c:pt idx="7">
                  <c:v>Les magasins spécialisés dans le surgelé (n=215)</c:v>
                </c:pt>
                <c:pt idx="8">
                  <c:v>Les moyennes ou grandes surfaces spécialisées dans les produits frais (n=460)</c:v>
                </c:pt>
                <c:pt idx="9">
                  <c:v>Les sites de vente en ligne de la GD avec livraison à domicile (n=184)</c:v>
                </c:pt>
                <c:pt idx="10">
                  <c:v>Les supermarchés (n=2148)</c:v>
                </c:pt>
                <c:pt idx="11">
                  <c:v>Les marchés (n=859)</c:v>
                </c:pt>
                <c:pt idx="12">
                  <c:v>Les magasins spécialisés dans la vente de produits alimentaires en vrac  (n=142)</c:v>
                </c:pt>
                <c:pt idx="13">
                  <c:v>Les hypermarchés (n=1872)</c:v>
                </c:pt>
                <c:pt idx="14">
                  <c:v>Les petits producteurs (achat direct) (n=651)</c:v>
                </c:pt>
                <c:pt idx="15">
                  <c:v>Les AMAP (n=126)</c:v>
                </c:pt>
                <c:pt idx="16">
                  <c:v>Les magasins d’alimentation bio (n=272)</c:v>
                </c:pt>
              </c:strCache>
            </c:strRef>
          </c:cat>
          <c:val>
            <c:numRef>
              <c:f>Sheet1!$E$2:$E$18</c:f>
              <c:numCache>
                <c:formatCode>###0%;###0%</c:formatCode>
                <c:ptCount val="17"/>
                <c:pt idx="0">
                  <c:v>-0.22787266664603811</c:v>
                </c:pt>
                <c:pt idx="1">
                  <c:v>-0.30880465698014758</c:v>
                </c:pt>
                <c:pt idx="2">
                  <c:v>-0.31561622992044747</c:v>
                </c:pt>
                <c:pt idx="3">
                  <c:v>-0.38167038556187521</c:v>
                </c:pt>
                <c:pt idx="4">
                  <c:v>-0.33105717975702581</c:v>
                </c:pt>
                <c:pt idx="5">
                  <c:v>-0.26474065525615709</c:v>
                </c:pt>
                <c:pt idx="6">
                  <c:v>-0.17635275597446257</c:v>
                </c:pt>
                <c:pt idx="7">
                  <c:v>-0.27286987617477765</c:v>
                </c:pt>
                <c:pt idx="8">
                  <c:v>-0.25155019476853313</c:v>
                </c:pt>
                <c:pt idx="9">
                  <c:v>-0.19421892128202869</c:v>
                </c:pt>
                <c:pt idx="10">
                  <c:v>-0.25187563907737015</c:v>
                </c:pt>
                <c:pt idx="11">
                  <c:v>-0.23072750515720364</c:v>
                </c:pt>
                <c:pt idx="12">
                  <c:v>-0.24007920600142527</c:v>
                </c:pt>
                <c:pt idx="13">
                  <c:v>-0.2169471532093124</c:v>
                </c:pt>
                <c:pt idx="14">
                  <c:v>-0.20213565737599246</c:v>
                </c:pt>
                <c:pt idx="15">
                  <c:v>-0.1311921440302338</c:v>
                </c:pt>
                <c:pt idx="16">
                  <c:v>-7.3822070173786281E-2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D77-456A-ABCF-1D65219C1527}"/>
            </c:ext>
          </c:extLst>
        </c:ser>
        <c:ser>
          <c:idx val="3"/>
          <c:order val="4"/>
          <c:tx>
            <c:strRef>
              <c:f>Sheet1!$F$1</c:f>
              <c:strCache>
                <c:ptCount val="1"/>
                <c:pt idx="0">
                  <c:v>Très restreinte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28575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Sheet1!$A$2:$A$18</c:f>
              <c:strCache>
                <c:ptCount val="17"/>
                <c:pt idx="0">
                  <c:v>Les magasins alimentaires de déstockage, fins de séries, lots… (n=467)</c:v>
                </c:pt>
                <c:pt idx="1">
                  <c:v>Les restaurants classiques (pour manger sur place ou à emporter) (n=350)</c:v>
                </c:pt>
                <c:pt idx="2">
                  <c:v>Les artisans (boulangers, bouchers, charcutiers, poissonniers, traiteurs…) (n=1959)</c:v>
                </c:pt>
                <c:pt idx="3">
                  <c:v>Les enseignes de hard-discount (Aldi, Lidl, Leader Price…) (n=1118)</c:v>
                </c:pt>
                <c:pt idx="4">
                  <c:v>Les petites surfaces de proximité de la grande distribution (n=692)</c:v>
                </c:pt>
                <c:pt idx="5">
                  <c:v>Les drives alimentaires des grandes enseignes alimentaires (n=502)</c:v>
                </c:pt>
                <c:pt idx="6">
                  <c:v>La livraison à domicile de repas/plats tout prêts ou à préparer (n=140)</c:v>
                </c:pt>
                <c:pt idx="7">
                  <c:v>Les magasins spécialisés dans le surgelé (n=215)</c:v>
                </c:pt>
                <c:pt idx="8">
                  <c:v>Les moyennes ou grandes surfaces spécialisées dans les produits frais (n=460)</c:v>
                </c:pt>
                <c:pt idx="9">
                  <c:v>Les sites de vente en ligne de la GD avec livraison à domicile (n=184)</c:v>
                </c:pt>
                <c:pt idx="10">
                  <c:v>Les supermarchés (n=2148)</c:v>
                </c:pt>
                <c:pt idx="11">
                  <c:v>Les marchés (n=859)</c:v>
                </c:pt>
                <c:pt idx="12">
                  <c:v>Les magasins spécialisés dans la vente de produits alimentaires en vrac  (n=142)</c:v>
                </c:pt>
                <c:pt idx="13">
                  <c:v>Les hypermarchés (n=1872)</c:v>
                </c:pt>
                <c:pt idx="14">
                  <c:v>Les petits producteurs (achat direct) (n=651)</c:v>
                </c:pt>
                <c:pt idx="15">
                  <c:v>Les AMAP (n=126)</c:v>
                </c:pt>
                <c:pt idx="16">
                  <c:v>Les magasins d’alimentation bio (n=272)</c:v>
                </c:pt>
              </c:strCache>
            </c:strRef>
          </c:cat>
          <c:val>
            <c:numRef>
              <c:f>Sheet1!$F$2:$F$18</c:f>
              <c:numCache>
                <c:formatCode>###0%;###0%</c:formatCode>
                <c:ptCount val="17"/>
                <c:pt idx="0">
                  <c:v>-0.21128577714733171</c:v>
                </c:pt>
                <c:pt idx="1">
                  <c:v>-0.20327616416741676</c:v>
                </c:pt>
                <c:pt idx="2">
                  <c:v>-0.13031124473898453</c:v>
                </c:pt>
                <c:pt idx="3">
                  <c:v>-0.12652611024609603</c:v>
                </c:pt>
                <c:pt idx="4">
                  <c:v>-0.13622811273923058</c:v>
                </c:pt>
                <c:pt idx="5">
                  <c:v>-9.603628212491272E-2</c:v>
                </c:pt>
                <c:pt idx="6">
                  <c:v>-0.16479309572370002</c:v>
                </c:pt>
                <c:pt idx="7">
                  <c:v>-8.6301740666644186E-2</c:v>
                </c:pt>
                <c:pt idx="8">
                  <c:v>-7.236944556156788E-2</c:v>
                </c:pt>
                <c:pt idx="9">
                  <c:v>-7.5772400765276249E-2</c:v>
                </c:pt>
                <c:pt idx="10">
                  <c:v>-5.1601072623086129E-2</c:v>
                </c:pt>
                <c:pt idx="11">
                  <c:v>-8.1602774448898713E-2</c:v>
                </c:pt>
                <c:pt idx="12">
                  <c:v>-6.0398579882147058E-2</c:v>
                </c:pt>
                <c:pt idx="13">
                  <c:v>-4.6842889946246767E-2</c:v>
                </c:pt>
                <c:pt idx="14">
                  <c:v>-5.3751284586543185E-2</c:v>
                </c:pt>
                <c:pt idx="15">
                  <c:v>-5.6704276828732081E-2</c:v>
                </c:pt>
                <c:pt idx="16">
                  <c:v>-2.9750576805808802E-2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D77-456A-ABCF-1D65219C1527}"/>
            </c:ext>
          </c:extLst>
        </c:ser>
        <c:ser>
          <c:idx val="4"/>
          <c:order val="5"/>
          <c:tx>
            <c:strRef>
              <c:f>Sheet1!$G$1</c:f>
              <c:strCache>
                <c:ptCount val="1"/>
                <c:pt idx="0">
                  <c:v>Aucune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AE0-4A46-8AF7-E11125CF383C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AE0-4A46-8AF7-E11125CF383C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D77-456A-ABCF-1D65219C15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Sheet1!$A$2:$A$18</c:f>
              <c:strCache>
                <c:ptCount val="17"/>
                <c:pt idx="0">
                  <c:v>Les magasins alimentaires de déstockage, fins de séries, lots… (n=467)</c:v>
                </c:pt>
                <c:pt idx="1">
                  <c:v>Les restaurants classiques (pour manger sur place ou à emporter) (n=350)</c:v>
                </c:pt>
                <c:pt idx="2">
                  <c:v>Les artisans (boulangers, bouchers, charcutiers, poissonniers, traiteurs…) (n=1959)</c:v>
                </c:pt>
                <c:pt idx="3">
                  <c:v>Les enseignes de hard-discount (Aldi, Lidl, Leader Price…) (n=1118)</c:v>
                </c:pt>
                <c:pt idx="4">
                  <c:v>Les petites surfaces de proximité de la grande distribution (n=692)</c:v>
                </c:pt>
                <c:pt idx="5">
                  <c:v>Les drives alimentaires des grandes enseignes alimentaires (n=502)</c:v>
                </c:pt>
                <c:pt idx="6">
                  <c:v>La livraison à domicile de repas/plats tout prêts ou à préparer (n=140)</c:v>
                </c:pt>
                <c:pt idx="7">
                  <c:v>Les magasins spécialisés dans le surgelé (n=215)</c:v>
                </c:pt>
                <c:pt idx="8">
                  <c:v>Les moyennes ou grandes surfaces spécialisées dans les produits frais (n=460)</c:v>
                </c:pt>
                <c:pt idx="9">
                  <c:v>Les sites de vente en ligne de la GD avec livraison à domicile (n=184)</c:v>
                </c:pt>
                <c:pt idx="10">
                  <c:v>Les supermarchés (n=2148)</c:v>
                </c:pt>
                <c:pt idx="11">
                  <c:v>Les marchés (n=859)</c:v>
                </c:pt>
                <c:pt idx="12">
                  <c:v>Les magasins spécialisés dans la vente de produits alimentaires en vrac  (n=142)</c:v>
                </c:pt>
                <c:pt idx="13">
                  <c:v>Les hypermarchés (n=1872)</c:v>
                </c:pt>
                <c:pt idx="14">
                  <c:v>Les petits producteurs (achat direct) (n=651)</c:v>
                </c:pt>
                <c:pt idx="15">
                  <c:v>Les AMAP (n=126)</c:v>
                </c:pt>
                <c:pt idx="16">
                  <c:v>Les magasins d’alimentation bio (n=272)</c:v>
                </c:pt>
              </c:strCache>
            </c:strRef>
          </c:cat>
          <c:val>
            <c:numRef>
              <c:f>Sheet1!$G$2:$G$18</c:f>
              <c:numCache>
                <c:formatCode>###0%;###0%</c:formatCode>
                <c:ptCount val="17"/>
                <c:pt idx="0">
                  <c:v>-0.13999999999999999</c:v>
                </c:pt>
                <c:pt idx="1">
                  <c:v>-4.0000000000000036E-2</c:v>
                </c:pt>
                <c:pt idx="2">
                  <c:v>-4.9999999999999878E-2</c:v>
                </c:pt>
                <c:pt idx="3">
                  <c:v>-2.0000000000000129E-2</c:v>
                </c:pt>
                <c:pt idx="4">
                  <c:v>-1.9999999999999851E-2</c:v>
                </c:pt>
                <c:pt idx="5">
                  <c:v>-0.03</c:v>
                </c:pt>
                <c:pt idx="6">
                  <c:v>-7.9999999999999988E-2</c:v>
                </c:pt>
                <c:pt idx="7">
                  <c:v>-1.9999999999999934E-2</c:v>
                </c:pt>
                <c:pt idx="8">
                  <c:v>-1.9999999999999962E-2</c:v>
                </c:pt>
                <c:pt idx="9">
                  <c:v>-5.0000000000000058E-2</c:v>
                </c:pt>
                <c:pt idx="10">
                  <c:v>-2.0000000000000059E-2</c:v>
                </c:pt>
                <c:pt idx="11">
                  <c:v>-2.0000000000000059E-2</c:v>
                </c:pt>
                <c:pt idx="12">
                  <c:v>-2.0000000000000073E-2</c:v>
                </c:pt>
                <c:pt idx="13">
                  <c:v>-1.0000000000000023E-2</c:v>
                </c:pt>
                <c:pt idx="14">
                  <c:v>-2.0000000000000004E-2</c:v>
                </c:pt>
                <c:pt idx="15">
                  <c:v>-3.9999999999999925E-2</c:v>
                </c:pt>
                <c:pt idx="16">
                  <c:v>-9.999999999999995E-3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D77-456A-ABCF-1D65219C15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789033776"/>
        <c:axId val="1789764640"/>
      </c:barChart>
      <c:barChart>
        <c:barDir val="bar"/>
        <c:grouping val="clustered"/>
        <c:varyColors val="0"/>
        <c:ser>
          <c:idx val="5"/>
          <c:order val="6"/>
          <c:tx>
            <c:strRef>
              <c:f>Sheet1!$H$1</c:f>
              <c:strCache>
                <c:ptCount val="1"/>
                <c:pt idx="0">
                  <c:v>ST étendue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A3F-47B9-AFA1-8A4770DF4FF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Sheet1!$A$2:$A$18</c:f>
              <c:strCache>
                <c:ptCount val="17"/>
                <c:pt idx="0">
                  <c:v>Les magasins alimentaires de déstockage, fins de séries, lots… (n=467)</c:v>
                </c:pt>
                <c:pt idx="1">
                  <c:v>Les restaurants classiques (pour manger sur place ou à emporter) (n=350)</c:v>
                </c:pt>
                <c:pt idx="2">
                  <c:v>Les artisans (boulangers, bouchers, charcutiers, poissonniers, traiteurs…) (n=1959)</c:v>
                </c:pt>
                <c:pt idx="3">
                  <c:v>Les enseignes de hard-discount (Aldi, Lidl, Leader Price…) (n=1118)</c:v>
                </c:pt>
                <c:pt idx="4">
                  <c:v>Les petites surfaces de proximité de la grande distribution (n=692)</c:v>
                </c:pt>
                <c:pt idx="5">
                  <c:v>Les drives alimentaires des grandes enseignes alimentaires (n=502)</c:v>
                </c:pt>
                <c:pt idx="6">
                  <c:v>La livraison à domicile de repas/plats tout prêts ou à préparer (n=140)</c:v>
                </c:pt>
                <c:pt idx="7">
                  <c:v>Les magasins spécialisés dans le surgelé (n=215)</c:v>
                </c:pt>
                <c:pt idx="8">
                  <c:v>Les moyennes ou grandes surfaces spécialisées dans les produits frais (n=460)</c:v>
                </c:pt>
                <c:pt idx="9">
                  <c:v>Les sites de vente en ligne de la GD avec livraison à domicile (n=184)</c:v>
                </c:pt>
                <c:pt idx="10">
                  <c:v>Les supermarchés (n=2148)</c:v>
                </c:pt>
                <c:pt idx="11">
                  <c:v>Les marchés (n=859)</c:v>
                </c:pt>
                <c:pt idx="12">
                  <c:v>Les magasins spécialisés dans la vente de produits alimentaires en vrac  (n=142)</c:v>
                </c:pt>
                <c:pt idx="13">
                  <c:v>Les hypermarchés (n=1872)</c:v>
                </c:pt>
                <c:pt idx="14">
                  <c:v>Les petits producteurs (achat direct) (n=651)</c:v>
                </c:pt>
                <c:pt idx="15">
                  <c:v>Les AMAP (n=126)</c:v>
                </c:pt>
                <c:pt idx="16">
                  <c:v>Les magasins d’alimentation bio (n=272)</c:v>
                </c:pt>
              </c:strCache>
            </c:strRef>
          </c:cat>
          <c:val>
            <c:numRef>
              <c:f>Sheet1!$H$2:$H$18</c:f>
              <c:numCache>
                <c:formatCode>###0%</c:formatCode>
                <c:ptCount val="17"/>
                <c:pt idx="0">
                  <c:v>0.29000000000000004</c:v>
                </c:pt>
                <c:pt idx="1">
                  <c:v>0.31</c:v>
                </c:pt>
                <c:pt idx="2">
                  <c:v>0.35000000000000003</c:v>
                </c:pt>
                <c:pt idx="3">
                  <c:v>0.37</c:v>
                </c:pt>
                <c:pt idx="4">
                  <c:v>0.4</c:v>
                </c:pt>
                <c:pt idx="5">
                  <c:v>0.52</c:v>
                </c:pt>
                <c:pt idx="6">
                  <c:v>0.53</c:v>
                </c:pt>
                <c:pt idx="7">
                  <c:v>0.55000000000000004</c:v>
                </c:pt>
                <c:pt idx="8">
                  <c:v>0.56000000000000005</c:v>
                </c:pt>
                <c:pt idx="9">
                  <c:v>0.57000000000000006</c:v>
                </c:pt>
                <c:pt idx="10">
                  <c:v>0.57999999999999996</c:v>
                </c:pt>
                <c:pt idx="11">
                  <c:v>0.6</c:v>
                </c:pt>
                <c:pt idx="12">
                  <c:v>0.61</c:v>
                </c:pt>
                <c:pt idx="13">
                  <c:v>0.62</c:v>
                </c:pt>
                <c:pt idx="14">
                  <c:v>0.64</c:v>
                </c:pt>
                <c:pt idx="15">
                  <c:v>0.71</c:v>
                </c:pt>
                <c:pt idx="16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E0-4A46-8AF7-E11125CF383C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ST Restreinte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BC8-4458-98F1-D8F00E110A3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420C33AA-6C86-4D01-A2E6-210EB6FEDE0E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ABC8-4458-98F1-D8F00E110A3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ADED38A-C471-4AD1-936B-464C87356C98}" type="CELLRANGE">
                      <a:rPr lang="fr-FR"/>
                      <a:pPr/>
                      <a:t>[PLAGECELL]</a:t>
                    </a:fld>
                    <a:endParaRPr lang="fr-F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BC8-4458-98F1-D8F00E110A3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E4F1855-C0D8-499D-BE28-89B90DA69BF4}" type="CELLRANGE">
                      <a:rPr lang="fr-FR"/>
                      <a:pPr/>
                      <a:t>[PLAGECELL]</a:t>
                    </a:fld>
                    <a:endParaRPr lang="fr-F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ABC8-4458-98F1-D8F00E110A3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192F35E-30D9-496C-99B3-2A2FA0BAFB32}" type="CELLRANGE">
                      <a:rPr lang="fr-FR"/>
                      <a:pPr/>
                      <a:t>[PLAGECELL]</a:t>
                    </a:fld>
                    <a:endParaRPr lang="fr-F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ABC8-4458-98F1-D8F00E110A3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865F68DA-3380-458D-A3F2-3EDA95712D17}" type="CELLRANGE">
                      <a:rPr lang="fr-FR"/>
                      <a:pPr/>
                      <a:t>[PLAGECELL]</a:t>
                    </a:fld>
                    <a:endParaRPr lang="fr-F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ABC8-4458-98F1-D8F00E110A35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0A2A50DE-8A6B-42BE-A73A-C99D5CAB2516}" type="CELLRANGE">
                      <a:rPr lang="fr-FR"/>
                      <a:pPr/>
                      <a:t>[PLAGECELL]</a:t>
                    </a:fld>
                    <a:endParaRPr lang="fr-F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ABC8-4458-98F1-D8F00E110A35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587A6AF4-88E0-4BED-A314-F67BE951E4C2}" type="CELLRANGE">
                      <a:rPr lang="fr-FR"/>
                      <a:pPr/>
                      <a:t>[PLAGECELL]</a:t>
                    </a:fld>
                    <a:endParaRPr lang="fr-F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ABC8-4458-98F1-D8F00E110A35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26401F0A-A00D-4E3A-BC1D-DA950547D57C}" type="CELLRANGE">
                      <a:rPr lang="fr-FR"/>
                      <a:pPr/>
                      <a:t>[PLAGECELL]</a:t>
                    </a:fld>
                    <a:endParaRPr lang="fr-F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ABC8-4458-98F1-D8F00E110A35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0E5534FE-2C5E-4060-B8F9-F794AE6A1395}" type="CELLRANGE">
                      <a:rPr lang="fr-FR"/>
                      <a:pPr/>
                      <a:t>[PLAGECELL]</a:t>
                    </a:fld>
                    <a:endParaRPr lang="fr-F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ABC8-4458-98F1-D8F00E110A35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9EC7B024-1EAA-4CCA-BB56-B422DBF4A139}" type="CELLRANGE">
                      <a:rPr lang="fr-FR"/>
                      <a:pPr/>
                      <a:t>[PLAGECELL]</a:t>
                    </a:fld>
                    <a:endParaRPr lang="fr-F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ABC8-4458-98F1-D8F00E110A35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2D9A17EF-79EB-45AF-8811-4B15A4643AA8}" type="CELLRANGE">
                      <a:rPr lang="fr-FR"/>
                      <a:pPr/>
                      <a:t>[PLAGECELL]</a:t>
                    </a:fld>
                    <a:endParaRPr lang="fr-F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ABC8-4458-98F1-D8F00E110A35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BE5E4020-225A-4F45-9204-F943973E3B5C}" type="CELLRANGE">
                      <a:rPr lang="fr-FR"/>
                      <a:pPr/>
                      <a:t>[PLAGECELL]</a:t>
                    </a:fld>
                    <a:endParaRPr lang="fr-F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ABC8-4458-98F1-D8F00E110A35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98A53935-3AEE-400E-86C4-F97DA6C34810}" type="CELLRANGE">
                      <a:rPr lang="fr-FR"/>
                      <a:pPr/>
                      <a:t>[PLAGECELL]</a:t>
                    </a:fld>
                    <a:endParaRPr lang="fr-F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ABC8-4458-98F1-D8F00E110A35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10144897-D7E6-49DD-9F88-7CC90378F8D5}" type="CELLRANGE">
                      <a:rPr lang="fr-FR"/>
                      <a:pPr/>
                      <a:t>[PLAGECELL]</a:t>
                    </a:fld>
                    <a:endParaRPr lang="fr-F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ABC8-4458-98F1-D8F00E110A35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2910096C-FD1D-491E-ACA5-A85BFEA818C0}" type="CELLRANGE">
                      <a:rPr lang="fr-FR"/>
                      <a:pPr/>
                      <a:t>[PLAGECELL]</a:t>
                    </a:fld>
                    <a:endParaRPr lang="fr-F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2-ABC8-4458-98F1-D8F00E110A35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5203F335-F086-4435-8E97-83DCDBEEC543}" type="CELLRANGE">
                      <a:rPr lang="fr-FR"/>
                      <a:pPr/>
                      <a:t>[PLAGECELL]</a:t>
                    </a:fld>
                    <a:endParaRPr lang="fr-F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ABC8-4458-98F1-D8F00E110A35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2AC2E2C5-9920-4736-B62B-E7C315CAEBCE}" type="CELLRANGE">
                      <a:rPr lang="fr-FR"/>
                      <a:pPr/>
                      <a:t>[PLAGECELL]</a:t>
                    </a:fld>
                    <a:endParaRPr lang="fr-F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4-ABC8-4458-98F1-D8F00E110A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4">
                        <a:lumMod val="75000"/>
                      </a:schemeClr>
                    </a:solidFill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</c:ext>
            </c:extLst>
          </c:dLbls>
          <c:cat>
            <c:strRef>
              <c:f>Sheet1!$A$2:$A$18</c:f>
              <c:strCache>
                <c:ptCount val="17"/>
                <c:pt idx="0">
                  <c:v>Les magasins alimentaires de déstockage, fins de séries, lots… (n=467)</c:v>
                </c:pt>
                <c:pt idx="1">
                  <c:v>Les restaurants classiques (pour manger sur place ou à emporter) (n=350)</c:v>
                </c:pt>
                <c:pt idx="2">
                  <c:v>Les artisans (boulangers, bouchers, charcutiers, poissonniers, traiteurs…) (n=1959)</c:v>
                </c:pt>
                <c:pt idx="3">
                  <c:v>Les enseignes de hard-discount (Aldi, Lidl, Leader Price…) (n=1118)</c:v>
                </c:pt>
                <c:pt idx="4">
                  <c:v>Les petites surfaces de proximité de la grande distribution (n=692)</c:v>
                </c:pt>
                <c:pt idx="5">
                  <c:v>Les drives alimentaires des grandes enseignes alimentaires (n=502)</c:v>
                </c:pt>
                <c:pt idx="6">
                  <c:v>La livraison à domicile de repas/plats tout prêts ou à préparer (n=140)</c:v>
                </c:pt>
                <c:pt idx="7">
                  <c:v>Les magasins spécialisés dans le surgelé (n=215)</c:v>
                </c:pt>
                <c:pt idx="8">
                  <c:v>Les moyennes ou grandes surfaces spécialisées dans les produits frais (n=460)</c:v>
                </c:pt>
                <c:pt idx="9">
                  <c:v>Les sites de vente en ligne de la GD avec livraison à domicile (n=184)</c:v>
                </c:pt>
                <c:pt idx="10">
                  <c:v>Les supermarchés (n=2148)</c:v>
                </c:pt>
                <c:pt idx="11">
                  <c:v>Les marchés (n=859)</c:v>
                </c:pt>
                <c:pt idx="12">
                  <c:v>Les magasins spécialisés dans la vente de produits alimentaires en vrac  (n=142)</c:v>
                </c:pt>
                <c:pt idx="13">
                  <c:v>Les hypermarchés (n=1872)</c:v>
                </c:pt>
                <c:pt idx="14">
                  <c:v>Les petits producteurs (achat direct) (n=651)</c:v>
                </c:pt>
                <c:pt idx="15">
                  <c:v>Les AMAP (n=126)</c:v>
                </c:pt>
                <c:pt idx="16">
                  <c:v>Les magasins d’alimentation bio (n=272)</c:v>
                </c:pt>
              </c:strCache>
            </c:strRef>
          </c:cat>
          <c:val>
            <c:numRef>
              <c:f>Sheet1!$I$2:$I$18</c:f>
              <c:numCache>
                <c:formatCode>0%;0%</c:formatCode>
                <c:ptCount val="17"/>
                <c:pt idx="0">
                  <c:v>-0.71</c:v>
                </c:pt>
                <c:pt idx="1">
                  <c:v>-0.69000000000000006</c:v>
                </c:pt>
                <c:pt idx="2">
                  <c:v>-0.65</c:v>
                </c:pt>
                <c:pt idx="3">
                  <c:v>-0.63</c:v>
                </c:pt>
                <c:pt idx="4">
                  <c:v>-0.60000000000000009</c:v>
                </c:pt>
                <c:pt idx="5">
                  <c:v>-0.48</c:v>
                </c:pt>
                <c:pt idx="6">
                  <c:v>-0.47000000000000003</c:v>
                </c:pt>
                <c:pt idx="7">
                  <c:v>-0.45000000000000007</c:v>
                </c:pt>
                <c:pt idx="8">
                  <c:v>-0.44</c:v>
                </c:pt>
                <c:pt idx="9">
                  <c:v>-0.43</c:v>
                </c:pt>
                <c:pt idx="10">
                  <c:v>-0.42</c:v>
                </c:pt>
                <c:pt idx="11">
                  <c:v>-0.40000000000000008</c:v>
                </c:pt>
                <c:pt idx="12">
                  <c:v>-0.39</c:v>
                </c:pt>
                <c:pt idx="13">
                  <c:v>-0.38</c:v>
                </c:pt>
                <c:pt idx="14">
                  <c:v>-0.36000000000000004</c:v>
                </c:pt>
                <c:pt idx="15">
                  <c:v>-0.28999999999999998</c:v>
                </c:pt>
                <c:pt idx="16">
                  <c:v>-0.13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Sheet1!$L$2:$L$18</c15:f>
                <c15:dlblRangeCache>
                  <c:ptCount val="17"/>
                  <c:pt idx="0">
                    <c:v>44%</c:v>
                  </c:pt>
                  <c:pt idx="1">
                    <c:v>51%</c:v>
                  </c:pt>
                  <c:pt idx="2">
                    <c:v>45%</c:v>
                  </c:pt>
                  <c:pt idx="3">
                    <c:v>51%</c:v>
                  </c:pt>
                  <c:pt idx="4">
                    <c:v>47%</c:v>
                  </c:pt>
                  <c:pt idx="5">
                    <c:v>36%</c:v>
                  </c:pt>
                  <c:pt idx="6">
                    <c:v>34%</c:v>
                  </c:pt>
                  <c:pt idx="7">
                    <c:v>36%</c:v>
                  </c:pt>
                  <c:pt idx="8">
                    <c:v>32%</c:v>
                  </c:pt>
                  <c:pt idx="9">
                    <c:v>27%</c:v>
                  </c:pt>
                  <c:pt idx="10">
                    <c:v>30%</c:v>
                  </c:pt>
                  <c:pt idx="11">
                    <c:v>31%</c:v>
                  </c:pt>
                  <c:pt idx="12">
                    <c:v>30%</c:v>
                  </c:pt>
                  <c:pt idx="13">
                    <c:v>27%</c:v>
                  </c:pt>
                  <c:pt idx="14">
                    <c:v>25%</c:v>
                  </c:pt>
                  <c:pt idx="15">
                    <c:v>19%</c:v>
                  </c:pt>
                  <c:pt idx="16">
                    <c:v>10%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3-ABC8-4458-98F1-D8F00E110A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overlap val="100"/>
        <c:axId val="480996512"/>
        <c:axId val="335635631"/>
      </c:barChart>
      <c:catAx>
        <c:axId val="1789033776"/>
        <c:scaling>
          <c:orientation val="minMax"/>
        </c:scaling>
        <c:delete val="0"/>
        <c:axPos val="l"/>
        <c:numFmt formatCode="###%;###%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 algn="ctr">
              <a:defRPr/>
            </a:pPr>
            <a:endParaRPr lang="fr-FR"/>
          </a:p>
        </c:txPr>
        <c:crossAx val="1789764640"/>
        <c:crosses val="autoZero"/>
        <c:auto val="1"/>
        <c:lblAlgn val="ctr"/>
        <c:lblOffset val="200"/>
        <c:noMultiLvlLbl val="0"/>
      </c:catAx>
      <c:valAx>
        <c:axId val="1789764640"/>
        <c:scaling>
          <c:orientation val="minMax"/>
          <c:max val="1"/>
          <c:min val="-0.8"/>
        </c:scaling>
        <c:delete val="1"/>
        <c:axPos val="b"/>
        <c:numFmt formatCode="###0%" sourceLinked="1"/>
        <c:majorTickMark val="out"/>
        <c:minorTickMark val="none"/>
        <c:tickLblPos val="nextTo"/>
        <c:crossAx val="1789033776"/>
        <c:crosses val="autoZero"/>
        <c:crossBetween val="between"/>
      </c:valAx>
      <c:valAx>
        <c:axId val="335635631"/>
        <c:scaling>
          <c:orientation val="minMax"/>
        </c:scaling>
        <c:delete val="1"/>
        <c:axPos val="t"/>
        <c:numFmt formatCode="###0%" sourceLinked="1"/>
        <c:majorTickMark val="out"/>
        <c:minorTickMark val="none"/>
        <c:tickLblPos val="nextTo"/>
        <c:crossAx val="480996512"/>
        <c:crosses val="max"/>
        <c:crossBetween val="between"/>
      </c:valAx>
      <c:catAx>
        <c:axId val="4809965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3563563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venir Book"/>
        </a:defRPr>
      </a:pPr>
      <a:endParaRPr lang="fr-FR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731017400189925"/>
          <c:y val="0"/>
          <c:w val="0.36057304962490355"/>
          <c:h val="0.9989772851122392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Oui, plutôt intéressé(e)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en-US" sz="1400" b="0" i="0" u="none" strike="noStrike" kern="1200" baseline="0">
                    <a:solidFill>
                      <a:schemeClr val="bg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En Livraison domicile (Deliveroo, Ubereats..)</c:v>
                </c:pt>
                <c:pt idx="1">
                  <c:v>Dans les distributeurs automatiques (café, boissons, confiseries…)</c:v>
                </c:pt>
                <c:pt idx="2">
                  <c:v>En restauration rapide ou à emporter (fast food, sandwicherie, traiteur,)</c:v>
                </c:pt>
                <c:pt idx="3">
                  <c:v>Au restaurant</c:v>
                </c:pt>
                <c:pt idx="4">
                  <c:v>Sur votre lieu de travail, à la cantine ou restaurant d’entreprise</c:v>
                </c:pt>
              </c:strCache>
            </c:strRef>
          </c:cat>
          <c:val>
            <c:numRef>
              <c:f>Sheet1!$C$2:$C$6</c:f>
              <c:numCache>
                <c:formatCode>###0%</c:formatCode>
                <c:ptCount val="5"/>
                <c:pt idx="0">
                  <c:v>0.32964753956353054</c:v>
                </c:pt>
                <c:pt idx="1">
                  <c:v>0.35467050336789896</c:v>
                </c:pt>
                <c:pt idx="2">
                  <c:v>0.39174508021176407</c:v>
                </c:pt>
                <c:pt idx="3">
                  <c:v>0.44817672209972026</c:v>
                </c:pt>
                <c:pt idx="4">
                  <c:v>0.43726670873706974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60-4C65-A03D-AE7703D68C78}"/>
            </c:ext>
          </c:extLst>
        </c:ser>
        <c:ser>
          <c:idx val="6"/>
          <c:order val="1"/>
          <c:tx>
            <c:strRef>
              <c:f>Sheet1!$B$1</c:f>
              <c:strCache>
                <c:ptCount val="1"/>
                <c:pt idx="0">
                  <c:v>Oui, très intéressé(e)</c:v>
                </c:pt>
              </c:strCache>
            </c:strRef>
          </c:tx>
          <c:spPr>
            <a:solidFill>
              <a:schemeClr val="tx2"/>
            </a:solidFill>
            <a:ln w="28575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 anchorCtr="0"/>
              <a:lstStyle/>
              <a:p>
                <a:pPr algn="ctr">
                  <a:defRPr lang="en-US" sz="1400" b="0" i="0" u="none" strike="noStrike" kern="1200" baseline="0">
                    <a:solidFill>
                      <a:schemeClr val="bg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En Livraison domicile (Deliveroo, Ubereats..)</c:v>
                </c:pt>
                <c:pt idx="1">
                  <c:v>Dans les distributeurs automatiques (café, boissons, confiseries…)</c:v>
                </c:pt>
                <c:pt idx="2">
                  <c:v>En restauration rapide ou à emporter (fast food, sandwicherie, traiteur,)</c:v>
                </c:pt>
                <c:pt idx="3">
                  <c:v>Au restaurant</c:v>
                </c:pt>
                <c:pt idx="4">
                  <c:v>Sur votre lieu de travail, à la cantine ou restaurant d’entreprise</c:v>
                </c:pt>
              </c:strCache>
            </c:strRef>
          </c:cat>
          <c:val>
            <c:numRef>
              <c:f>Sheet1!$B$2:$B$6</c:f>
              <c:numCache>
                <c:formatCode>###0%</c:formatCode>
                <c:ptCount val="5"/>
                <c:pt idx="0">
                  <c:v>0.1702938559482394</c:v>
                </c:pt>
                <c:pt idx="1">
                  <c:v>0.17678937917486176</c:v>
                </c:pt>
                <c:pt idx="2">
                  <c:v>0.19900201248090896</c:v>
                </c:pt>
                <c:pt idx="3">
                  <c:v>0.25735892327362786</c:v>
                </c:pt>
                <c:pt idx="4">
                  <c:v>0.25499649246792633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C960-4C65-A03D-AE7703D68C78}"/>
            </c:ext>
          </c:extLst>
        </c:ser>
        <c:ser>
          <c:idx val="1"/>
          <c:order val="2"/>
          <c:tx>
            <c:strRef>
              <c:f>Sheet1!$D$1</c:f>
              <c:strCache>
                <c:ptCount val="1"/>
                <c:pt idx="0">
                  <c:v>Non, plutôt pas intéressé(e)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28575">
              <a:noFill/>
            </a:ln>
            <a:effectLst/>
          </c:spPr>
          <c:invertIfNegative val="0"/>
          <c:dLbls>
            <c:numFmt formatCode="##%;##%" sourceLinked="0"/>
            <c:spPr>
              <a:noFill/>
              <a:ln>
                <a:noFill/>
              </a:ln>
              <a:effectLst/>
            </c:spPr>
            <c:txPr>
              <a:bodyPr rot="0" vert="horz" anchorCtr="0"/>
              <a:lstStyle/>
              <a:p>
                <a:pPr algn="ctr">
                  <a:defRPr lang="en-US" sz="1400" b="0" i="0" u="none" strike="noStrike" kern="1200" baseline="0">
                    <a:solidFill>
                      <a:schemeClr val="bg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En Livraison domicile (Deliveroo, Ubereats..)</c:v>
                </c:pt>
                <c:pt idx="1">
                  <c:v>Dans les distributeurs automatiques (café, boissons, confiseries…)</c:v>
                </c:pt>
                <c:pt idx="2">
                  <c:v>En restauration rapide ou à emporter (fast food, sandwicherie, traiteur,)</c:v>
                </c:pt>
                <c:pt idx="3">
                  <c:v>Au restaurant</c:v>
                </c:pt>
                <c:pt idx="4">
                  <c:v>Sur votre lieu de travail, à la cantine ou restaurant d’entreprise</c:v>
                </c:pt>
              </c:strCache>
            </c:strRef>
          </c:cat>
          <c:val>
            <c:numRef>
              <c:f>Sheet1!$D$2:$D$6</c:f>
              <c:numCache>
                <c:formatCode>###0%</c:formatCode>
                <c:ptCount val="5"/>
                <c:pt idx="0">
                  <c:v>-0.2494049228336376</c:v>
                </c:pt>
                <c:pt idx="1">
                  <c:v>-0.27476828846227674</c:v>
                </c:pt>
                <c:pt idx="2">
                  <c:v>-0.22811247028847359</c:v>
                </c:pt>
                <c:pt idx="3">
                  <c:v>-0.16852250117670253</c:v>
                </c:pt>
                <c:pt idx="4">
                  <c:v>-0.17662080321386658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60-4C65-A03D-AE7703D68C78}"/>
            </c:ext>
          </c:extLst>
        </c:ser>
        <c:ser>
          <c:idx val="2"/>
          <c:order val="3"/>
          <c:tx>
            <c:strRef>
              <c:f>Sheet1!$E$1</c:f>
              <c:strCache>
                <c:ptCount val="1"/>
                <c:pt idx="0">
                  <c:v>Non, pas du tout intéressé(e)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28575">
              <a:noFill/>
            </a:ln>
            <a:effectLst/>
          </c:spPr>
          <c:invertIfNegative val="0"/>
          <c:dLbls>
            <c:numFmt formatCode="###%;###%" sourceLinked="0"/>
            <c:spPr>
              <a:noFill/>
              <a:ln>
                <a:noFill/>
              </a:ln>
              <a:effectLst/>
            </c:spPr>
            <c:txPr>
              <a:bodyPr rot="0" vert="horz" anchorCtr="0"/>
              <a:lstStyle/>
              <a:p>
                <a:pPr algn="ctr">
                  <a:defRPr lang="en-US" sz="1400" b="0" i="0" u="none" strike="noStrike" kern="1200" baseline="0">
                    <a:solidFill>
                      <a:schemeClr val="bg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En Livraison domicile (Deliveroo, Ubereats..)</c:v>
                </c:pt>
                <c:pt idx="1">
                  <c:v>Dans les distributeurs automatiques (café, boissons, confiseries…)</c:v>
                </c:pt>
                <c:pt idx="2">
                  <c:v>En restauration rapide ou à emporter (fast food, sandwicherie, traiteur,)</c:v>
                </c:pt>
                <c:pt idx="3">
                  <c:v>Au restaurant</c:v>
                </c:pt>
                <c:pt idx="4">
                  <c:v>Sur votre lieu de travail, à la cantine ou restaurant d’entreprise</c:v>
                </c:pt>
              </c:strCache>
            </c:strRef>
          </c:cat>
          <c:val>
            <c:numRef>
              <c:f>Sheet1!$E$2:$E$6</c:f>
              <c:numCache>
                <c:formatCode>###0%</c:formatCode>
                <c:ptCount val="5"/>
                <c:pt idx="0">
                  <c:v>-0.25065368165458946</c:v>
                </c:pt>
                <c:pt idx="1">
                  <c:v>-0.19377182899496007</c:v>
                </c:pt>
                <c:pt idx="2">
                  <c:v>-0.1811404370188503</c:v>
                </c:pt>
                <c:pt idx="3">
                  <c:v>-0.12594185344994679</c:v>
                </c:pt>
                <c:pt idx="4">
                  <c:v>-0.13111599558113332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60-4C65-A03D-AE7703D68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100"/>
        <c:axId val="1789033776"/>
        <c:axId val="1789764640"/>
      </c:barChart>
      <c:barChart>
        <c:barDir val="bar"/>
        <c:grouping val="clustered"/>
        <c:varyColors val="0"/>
        <c:ser>
          <c:idx val="3"/>
          <c:order val="4"/>
          <c:tx>
            <c:strRef>
              <c:f>Sheet1!$F$1</c:f>
              <c:strCache>
                <c:ptCount val="1"/>
                <c:pt idx="0">
                  <c:v>ST régulièrement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8E4-4C74-B04F-6F15B6ADC9FC}"/>
              </c:ext>
            </c:extLst>
          </c:dPt>
          <c:dLbls>
            <c:numFmt formatCode="###%;###%" sourceLinked="0"/>
            <c:spPr>
              <a:noFill/>
              <a:ln>
                <a:noFill/>
              </a:ln>
              <a:effectLst/>
            </c:spPr>
            <c:txPr>
              <a:bodyPr rot="0" vert="horz" anchorCtr="0"/>
              <a:lstStyle/>
              <a:p>
                <a:pPr algn="ctr">
                  <a:defRPr lang="en-US" sz="1400" b="1" i="0" u="none" strike="noStrike" kern="1200" baseline="0">
                    <a:solidFill>
                      <a:schemeClr val="tx2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En Livraison domicile (Deliveroo, Ubereats..)</c:v>
                </c:pt>
                <c:pt idx="1">
                  <c:v>Dans les distributeurs automatiques (café, boissons, confiseries…)</c:v>
                </c:pt>
                <c:pt idx="2">
                  <c:v>En restauration rapide ou à emporter (fast food, sandwicherie, traiteur,)</c:v>
                </c:pt>
                <c:pt idx="3">
                  <c:v>Au restaurant</c:v>
                </c:pt>
                <c:pt idx="4">
                  <c:v>Sur votre lieu de travail, à la cantine ou restaurant d’entreprise</c:v>
                </c:pt>
              </c:strCache>
            </c:strRef>
          </c:cat>
          <c:val>
            <c:numRef>
              <c:f>Sheet1!$F$2:$F$6</c:f>
              <c:numCache>
                <c:formatCode>###0%</c:formatCode>
                <c:ptCount val="5"/>
                <c:pt idx="0">
                  <c:v>0.49994139551176997</c:v>
                </c:pt>
                <c:pt idx="1">
                  <c:v>0.53145988254276078</c:v>
                </c:pt>
                <c:pt idx="2">
                  <c:v>0.590747092692673</c:v>
                </c:pt>
                <c:pt idx="3">
                  <c:v>0.70553564537334812</c:v>
                </c:pt>
                <c:pt idx="4">
                  <c:v>0.69226320120499607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960-4C65-A03D-AE7703D68C78}"/>
            </c:ext>
          </c:extLst>
        </c:ser>
        <c:ser>
          <c:idx val="4"/>
          <c:order val="5"/>
          <c:tx>
            <c:strRef>
              <c:f>Sheet1!$G$1</c:f>
              <c:strCache>
                <c:ptCount val="1"/>
                <c:pt idx="0">
                  <c:v>ST rarement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9FA-44C9-B6DB-532A1A632A00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173384516954579E-2"/>
                      <c:h val="7.87676940137646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C960-4C65-A03D-AE7703D68C78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173447011993695E-2"/>
                      <c:h val="7.87676940137646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C960-4C65-A03D-AE7703D68C78}"/>
                </c:ext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173447011993695E-2"/>
                      <c:h val="7.87676940137646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2B4-45A9-B1DA-6B25F94B3546}"/>
                </c:ext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173447011993695E-2"/>
                      <c:h val="7.87676940137646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9FA-44C9-B6DB-532A1A632A00}"/>
                </c:ext>
              </c:extLst>
            </c:dLbl>
            <c:dLbl>
              <c:idx val="4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173447011993695E-2"/>
                      <c:h val="7.87676940137646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9FA-44C9-B6DB-532A1A632A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sz="1400" b="1">
                    <a:solidFill>
                      <a:schemeClr val="accent4">
                        <a:lumMod val="75000"/>
                      </a:schemeClr>
                    </a:solidFill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En Livraison domicile (Deliveroo, Ubereats..)</c:v>
                </c:pt>
                <c:pt idx="1">
                  <c:v>Dans les distributeurs automatiques (café, boissons, confiseries…)</c:v>
                </c:pt>
                <c:pt idx="2">
                  <c:v>En restauration rapide ou à emporter (fast food, sandwicherie, traiteur,)</c:v>
                </c:pt>
                <c:pt idx="3">
                  <c:v>Au restaurant</c:v>
                </c:pt>
                <c:pt idx="4">
                  <c:v>Sur votre lieu de travail, à la cantine ou restaurant d’entreprise</c:v>
                </c:pt>
              </c:strCache>
            </c:strRef>
          </c:cat>
          <c:val>
            <c:numRef>
              <c:f>Sheet1!$G$2:$G$6</c:f>
              <c:numCache>
                <c:formatCode>0%;0%</c:formatCode>
                <c:ptCount val="5"/>
                <c:pt idx="0">
                  <c:v>-0.50005860448822703</c:v>
                </c:pt>
                <c:pt idx="1">
                  <c:v>-0.46854011745723678</c:v>
                </c:pt>
                <c:pt idx="2">
                  <c:v>-0.40925290730732389</c:v>
                </c:pt>
                <c:pt idx="3">
                  <c:v>-0.29446435462664933</c:v>
                </c:pt>
                <c:pt idx="4">
                  <c:v>-0.30773679879499993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960-4C65-A03D-AE7703D68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100"/>
        <c:axId val="1708449263"/>
        <c:axId val="188784815"/>
      </c:barChart>
      <c:catAx>
        <c:axId val="1789033776"/>
        <c:scaling>
          <c:orientation val="minMax"/>
        </c:scaling>
        <c:delete val="0"/>
        <c:axPos val="l"/>
        <c:numFmt formatCode="###%;###%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 algn="ctr">
              <a:defRPr sz="1100"/>
            </a:pPr>
            <a:endParaRPr lang="fr-FR"/>
          </a:p>
        </c:txPr>
        <c:crossAx val="1789764640"/>
        <c:crosses val="autoZero"/>
        <c:auto val="1"/>
        <c:lblAlgn val="ctr"/>
        <c:lblOffset val="1000"/>
        <c:noMultiLvlLbl val="0"/>
      </c:catAx>
      <c:valAx>
        <c:axId val="1789764640"/>
        <c:scaling>
          <c:orientation val="minMax"/>
          <c:max val="0.8"/>
          <c:min val="-0.60000000000000009"/>
        </c:scaling>
        <c:delete val="1"/>
        <c:axPos val="b"/>
        <c:numFmt formatCode="###0%" sourceLinked="1"/>
        <c:majorTickMark val="out"/>
        <c:minorTickMark val="none"/>
        <c:tickLblPos val="nextTo"/>
        <c:crossAx val="1789033776"/>
        <c:crosses val="autoZero"/>
        <c:crossBetween val="between"/>
      </c:valAx>
      <c:valAx>
        <c:axId val="188784815"/>
        <c:scaling>
          <c:orientation val="minMax"/>
        </c:scaling>
        <c:delete val="1"/>
        <c:axPos val="t"/>
        <c:numFmt formatCode="###0%" sourceLinked="1"/>
        <c:majorTickMark val="out"/>
        <c:minorTickMark val="none"/>
        <c:tickLblPos val="nextTo"/>
        <c:crossAx val="1708449263"/>
        <c:crosses val="max"/>
        <c:crossBetween val="between"/>
      </c:valAx>
      <c:catAx>
        <c:axId val="1708449263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8878481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venir Book"/>
        </a:defRPr>
      </a:pPr>
      <a:endParaRPr lang="fr-FR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724944787451841"/>
          <c:y val="0"/>
          <c:w val="0.50275055212548159"/>
          <c:h val="0.9989772851122392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Oui, plutôt intéressé(e)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en-US" sz="1400" b="0" i="0" u="none" strike="noStrike" kern="1200" baseline="0">
                    <a:solidFill>
                      <a:schemeClr val="bg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Au restaurant universitaire</c:v>
                </c:pt>
                <c:pt idx="1">
                  <c:v>Dans les centres de vacances</c:v>
                </c:pt>
                <c:pt idx="2">
                  <c:v>Dans les maisons de retraite</c:v>
                </c:pt>
                <c:pt idx="3">
                  <c:v>Dans les hôpitaux</c:v>
                </c:pt>
                <c:pt idx="4">
                  <c:v>A l’école : restaurant scolaire, cantine</c:v>
                </c:pt>
              </c:strCache>
            </c:strRef>
          </c:cat>
          <c:val>
            <c:numRef>
              <c:f>Sheet1!$C$2:$C$6</c:f>
              <c:numCache>
                <c:formatCode>###0%</c:formatCode>
                <c:ptCount val="5"/>
                <c:pt idx="0">
                  <c:v>0.42057658305333562</c:v>
                </c:pt>
                <c:pt idx="1">
                  <c:v>0.43942192912863315</c:v>
                </c:pt>
                <c:pt idx="2">
                  <c:v>0.45386131894645076</c:v>
                </c:pt>
                <c:pt idx="3">
                  <c:v>0.44645892183456076</c:v>
                </c:pt>
                <c:pt idx="4">
                  <c:v>0.42652344436255435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60-4C65-A03D-AE7703D68C78}"/>
            </c:ext>
          </c:extLst>
        </c:ser>
        <c:ser>
          <c:idx val="6"/>
          <c:order val="1"/>
          <c:tx>
            <c:strRef>
              <c:f>Sheet1!$B$1</c:f>
              <c:strCache>
                <c:ptCount val="1"/>
                <c:pt idx="0">
                  <c:v>Oui, très intéressé(e)</c:v>
                </c:pt>
              </c:strCache>
            </c:strRef>
          </c:tx>
          <c:spPr>
            <a:solidFill>
              <a:schemeClr val="tx2"/>
            </a:solidFill>
            <a:ln w="28575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 anchorCtr="0"/>
              <a:lstStyle/>
              <a:p>
                <a:pPr algn="ctr">
                  <a:defRPr lang="en-US" sz="1400" b="0" i="0" u="none" strike="noStrike" kern="1200" baseline="0">
                    <a:solidFill>
                      <a:schemeClr val="bg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Au restaurant universitaire</c:v>
                </c:pt>
                <c:pt idx="1">
                  <c:v>Dans les centres de vacances</c:v>
                </c:pt>
                <c:pt idx="2">
                  <c:v>Dans les maisons de retraite</c:v>
                </c:pt>
                <c:pt idx="3">
                  <c:v>Dans les hôpitaux</c:v>
                </c:pt>
                <c:pt idx="4">
                  <c:v>A l’école : restaurant scolaire, cantine</c:v>
                </c:pt>
              </c:strCache>
            </c:strRef>
          </c:cat>
          <c:val>
            <c:numRef>
              <c:f>Sheet1!$B$2:$B$6</c:f>
              <c:numCache>
                <c:formatCode>###0%</c:formatCode>
                <c:ptCount val="5"/>
                <c:pt idx="0">
                  <c:v>0.21961244486960471</c:v>
                </c:pt>
                <c:pt idx="1">
                  <c:v>0.20901591333509728</c:v>
                </c:pt>
                <c:pt idx="2">
                  <c:v>0.25944905739346608</c:v>
                </c:pt>
                <c:pt idx="3">
                  <c:v>0.26233282297575944</c:v>
                </c:pt>
                <c:pt idx="4">
                  <c:v>0.3339332531192728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C960-4C65-A03D-AE7703D68C78}"/>
            </c:ext>
          </c:extLst>
        </c:ser>
        <c:ser>
          <c:idx val="1"/>
          <c:order val="2"/>
          <c:tx>
            <c:strRef>
              <c:f>Sheet1!$D$1</c:f>
              <c:strCache>
                <c:ptCount val="1"/>
                <c:pt idx="0">
                  <c:v>Non, plutôt pas intéressé(e)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28575">
              <a:noFill/>
            </a:ln>
            <a:effectLst/>
          </c:spPr>
          <c:invertIfNegative val="0"/>
          <c:dLbls>
            <c:numFmt formatCode="##%;##%" sourceLinked="0"/>
            <c:spPr>
              <a:noFill/>
              <a:ln>
                <a:noFill/>
              </a:ln>
              <a:effectLst/>
            </c:spPr>
            <c:txPr>
              <a:bodyPr rot="0" vert="horz" anchorCtr="0"/>
              <a:lstStyle/>
              <a:p>
                <a:pPr algn="ctr">
                  <a:defRPr lang="en-US" sz="1100" b="0" i="0" u="none" strike="noStrike" kern="1200" baseline="0">
                    <a:solidFill>
                      <a:schemeClr val="bg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Au restaurant universitaire</c:v>
                </c:pt>
                <c:pt idx="1">
                  <c:v>Dans les centres de vacances</c:v>
                </c:pt>
                <c:pt idx="2">
                  <c:v>Dans les maisons de retraite</c:v>
                </c:pt>
                <c:pt idx="3">
                  <c:v>Dans les hôpitaux</c:v>
                </c:pt>
                <c:pt idx="4">
                  <c:v>A l’école : restaurant scolaire, cantine</c:v>
                </c:pt>
              </c:strCache>
            </c:strRef>
          </c:cat>
          <c:val>
            <c:numRef>
              <c:f>Sheet1!$D$2:$D$6</c:f>
              <c:numCache>
                <c:formatCode>###0%</c:formatCode>
                <c:ptCount val="5"/>
                <c:pt idx="0">
                  <c:v>-0.19256315257942236</c:v>
                </c:pt>
                <c:pt idx="1">
                  <c:v>-0.20011960304692569</c:v>
                </c:pt>
                <c:pt idx="2">
                  <c:v>-0.15447717700963018</c:v>
                </c:pt>
                <c:pt idx="3">
                  <c:v>-0.16466504279386956</c:v>
                </c:pt>
                <c:pt idx="4">
                  <c:v>-0.13832982288267864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60-4C65-A03D-AE7703D68C78}"/>
            </c:ext>
          </c:extLst>
        </c:ser>
        <c:ser>
          <c:idx val="2"/>
          <c:order val="3"/>
          <c:tx>
            <c:strRef>
              <c:f>Sheet1!$E$1</c:f>
              <c:strCache>
                <c:ptCount val="1"/>
                <c:pt idx="0">
                  <c:v>Non, pas du tout intéressé(e)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28575">
              <a:noFill/>
            </a:ln>
            <a:effectLst/>
          </c:spPr>
          <c:invertIfNegative val="0"/>
          <c:dLbls>
            <c:numFmt formatCode="###%;###%" sourceLinked="0"/>
            <c:spPr>
              <a:noFill/>
              <a:ln>
                <a:noFill/>
              </a:ln>
              <a:effectLst/>
            </c:spPr>
            <c:txPr>
              <a:bodyPr rot="0" vert="horz" anchorCtr="0"/>
              <a:lstStyle/>
              <a:p>
                <a:pPr algn="ctr">
                  <a:defRPr lang="en-US" sz="1100" b="0" i="0" u="none" strike="noStrike" kern="1200" baseline="0">
                    <a:solidFill>
                      <a:schemeClr val="bg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Au restaurant universitaire</c:v>
                </c:pt>
                <c:pt idx="1">
                  <c:v>Dans les centres de vacances</c:v>
                </c:pt>
                <c:pt idx="2">
                  <c:v>Dans les maisons de retraite</c:v>
                </c:pt>
                <c:pt idx="3">
                  <c:v>Dans les hôpitaux</c:v>
                </c:pt>
                <c:pt idx="4">
                  <c:v>A l’école : restaurant scolaire, cantine</c:v>
                </c:pt>
              </c:strCache>
            </c:strRef>
          </c:cat>
          <c:val>
            <c:numRef>
              <c:f>Sheet1!$E$2:$E$6</c:f>
              <c:numCache>
                <c:formatCode>###0%</c:formatCode>
                <c:ptCount val="5"/>
                <c:pt idx="0">
                  <c:v>-0.16724781949763487</c:v>
                </c:pt>
                <c:pt idx="1">
                  <c:v>-0.15144255448934121</c:v>
                </c:pt>
                <c:pt idx="2">
                  <c:v>-0.13221244665045012</c:v>
                </c:pt>
                <c:pt idx="3">
                  <c:v>-0.1265432123958076</c:v>
                </c:pt>
                <c:pt idx="4">
                  <c:v>-0.10121347963549031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60-4C65-A03D-AE7703D68C78}"/>
            </c:ext>
          </c:extLst>
        </c:ser>
        <c:ser>
          <c:idx val="3"/>
          <c:order val="4"/>
          <c:tx>
            <c:strRef>
              <c:f>Sheet1!$F$1</c:f>
              <c:strCache>
                <c:ptCount val="1"/>
                <c:pt idx="0">
                  <c:v>ST régulièrement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88C-4707-9787-BA0055F3615D}"/>
              </c:ext>
            </c:extLst>
          </c:dPt>
          <c:dLbls>
            <c:numFmt formatCode="###%;###%" sourceLinked="0"/>
            <c:spPr>
              <a:noFill/>
              <a:ln>
                <a:noFill/>
              </a:ln>
              <a:effectLst/>
            </c:spPr>
            <c:txPr>
              <a:bodyPr rot="0" vert="horz" anchorCtr="0"/>
              <a:lstStyle/>
              <a:p>
                <a:pPr algn="ctr">
                  <a:defRPr lang="en-US" sz="1400" b="1" i="0" u="none" strike="noStrike" kern="1200" baseline="0">
                    <a:solidFill>
                      <a:schemeClr val="tx2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Au restaurant universitaire</c:v>
                </c:pt>
                <c:pt idx="1">
                  <c:v>Dans les centres de vacances</c:v>
                </c:pt>
                <c:pt idx="2">
                  <c:v>Dans les maisons de retraite</c:v>
                </c:pt>
                <c:pt idx="3">
                  <c:v>Dans les hôpitaux</c:v>
                </c:pt>
                <c:pt idx="4">
                  <c:v>A l’école : restaurant scolaire, cantine</c:v>
                </c:pt>
              </c:strCache>
            </c:strRef>
          </c:cat>
          <c:val>
            <c:numRef>
              <c:f>Sheet1!$F$2:$F$6</c:f>
              <c:numCache>
                <c:formatCode>###0%</c:formatCode>
                <c:ptCount val="5"/>
                <c:pt idx="0">
                  <c:v>0.6401890279229403</c:v>
                </c:pt>
                <c:pt idx="1">
                  <c:v>0.64843784246373048</c:v>
                </c:pt>
                <c:pt idx="2">
                  <c:v>0.7133103763399169</c:v>
                </c:pt>
                <c:pt idx="3">
                  <c:v>0.70879174481032026</c:v>
                </c:pt>
                <c:pt idx="4">
                  <c:v>0.7604566974818272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960-4C65-A03D-AE7703D68C78}"/>
            </c:ext>
          </c:extLst>
        </c:ser>
        <c:ser>
          <c:idx val="4"/>
          <c:order val="5"/>
          <c:tx>
            <c:strRef>
              <c:f>Sheet1!$G$1</c:f>
              <c:strCache>
                <c:ptCount val="1"/>
                <c:pt idx="0">
                  <c:v>ST rarement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3DE-40DC-96F6-E591A6B93DF8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173384516954579E-2"/>
                      <c:h val="7.87676940137646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C960-4C65-A03D-AE7703D68C78}"/>
                </c:ext>
              </c:extLst>
            </c:dLbl>
            <c:dLbl>
              <c:idx val="1"/>
              <c:layout>
                <c:manualLayout>
                  <c:x val="4.6964250583849893E-3"/>
                  <c:y val="-1.823326249416508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173447011993695E-2"/>
                      <c:h val="7.87676940137646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C960-4C65-A03D-AE7703D68C78}"/>
                </c:ext>
              </c:extLst>
            </c:dLbl>
            <c:dLbl>
              <c:idx val="2"/>
              <c:layout>
                <c:manualLayout>
                  <c:x val="-8.0351873291889704E-3"/>
                  <c:y val="1.8233262511676787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173447011993695E-2"/>
                      <c:h val="7.87676940137646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2B4-45A9-B1DA-6B25F94B3546}"/>
                </c:ext>
              </c:extLst>
            </c:dLbl>
            <c:dLbl>
              <c:idx val="3"/>
              <c:layout>
                <c:manualLayout>
                  <c:x val="-2.4309404194676762E-3"/>
                  <c:y val="1.8233262503186264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173447011993695E-2"/>
                      <c:h val="7.87676940137646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3DE-40DC-96F6-E591A6B93DF8}"/>
                </c:ext>
              </c:extLst>
            </c:dLbl>
            <c:dLbl>
              <c:idx val="4"/>
              <c:layout>
                <c:manualLayout>
                  <c:x val="-1.070621428263046E-3"/>
                  <c:y val="1.8233262503186264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173447011993695E-2"/>
                      <c:h val="7.87676940137646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3DE-40DC-96F6-E591A6B93D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en-US" sz="1400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Au restaurant universitaire</c:v>
                </c:pt>
                <c:pt idx="1">
                  <c:v>Dans les centres de vacances</c:v>
                </c:pt>
                <c:pt idx="2">
                  <c:v>Dans les maisons de retraite</c:v>
                </c:pt>
                <c:pt idx="3">
                  <c:v>Dans les hôpitaux</c:v>
                </c:pt>
                <c:pt idx="4">
                  <c:v>A l’école : restaurant scolaire, cantine</c:v>
                </c:pt>
              </c:strCache>
            </c:strRef>
          </c:cat>
          <c:val>
            <c:numRef>
              <c:f>Sheet1!$G$2:$G$6</c:f>
              <c:numCache>
                <c:formatCode>0%;0%</c:formatCode>
                <c:ptCount val="5"/>
                <c:pt idx="0">
                  <c:v>-0.35981097207705726</c:v>
                </c:pt>
                <c:pt idx="1">
                  <c:v>-0.35156215753626691</c:v>
                </c:pt>
                <c:pt idx="2">
                  <c:v>-0.28668962366008033</c:v>
                </c:pt>
                <c:pt idx="3">
                  <c:v>-0.29120825518967719</c:v>
                </c:pt>
                <c:pt idx="4">
                  <c:v>-0.23954330251816897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960-4C65-A03D-AE7703D68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100"/>
        <c:axId val="1789033776"/>
        <c:axId val="1789764640"/>
      </c:barChart>
      <c:catAx>
        <c:axId val="1789033776"/>
        <c:scaling>
          <c:orientation val="minMax"/>
        </c:scaling>
        <c:delete val="0"/>
        <c:axPos val="l"/>
        <c:numFmt formatCode="###%;###%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 algn="ctr">
              <a:defRPr sz="1100"/>
            </a:pPr>
            <a:endParaRPr lang="fr-FR"/>
          </a:p>
        </c:txPr>
        <c:crossAx val="1789764640"/>
        <c:crosses val="autoZero"/>
        <c:auto val="1"/>
        <c:lblAlgn val="ctr"/>
        <c:lblOffset val="100"/>
        <c:noMultiLvlLbl val="0"/>
      </c:catAx>
      <c:valAx>
        <c:axId val="1789764640"/>
        <c:scaling>
          <c:orientation val="minMax"/>
          <c:max val="1.2"/>
          <c:min val="-1"/>
        </c:scaling>
        <c:delete val="1"/>
        <c:axPos val="b"/>
        <c:numFmt formatCode="###0%" sourceLinked="1"/>
        <c:majorTickMark val="out"/>
        <c:minorTickMark val="none"/>
        <c:tickLblPos val="nextTo"/>
        <c:crossAx val="178903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venir Book"/>
        </a:defRPr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235770542727269E-2"/>
          <c:y val="9.6099140159559643E-2"/>
          <c:w val="0.59437585756759703"/>
          <c:h val="0.7937286531287534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%</c:v>
                </c:pt>
              </c:strCache>
            </c:strRef>
          </c:tx>
          <c:spPr>
            <a:ln w="381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4"/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7EF-F44D-AC03-5B3B7A5396A0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7EF-F44D-AC03-5B3B7A5396A0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7EF-F44D-AC03-5B3B7A5396A0}"/>
              </c:ext>
            </c:extLst>
          </c:dPt>
          <c:dPt>
            <c:idx val="3"/>
            <c:bubble3D val="0"/>
            <c:spPr>
              <a:solidFill>
                <a:schemeClr val="tx2"/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7EF-F44D-AC03-5B3B7A5396A0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7EF-F44D-AC03-5B3B7A5396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Très inquiet(e)</c:v>
                </c:pt>
                <c:pt idx="1">
                  <c:v>Plutôt inquiet(e)</c:v>
                </c:pt>
                <c:pt idx="2">
                  <c:v>Plutôt pas inquiet(e)</c:v>
                </c:pt>
                <c:pt idx="3">
                  <c:v>Pas du tout inquiet(e)</c:v>
                </c:pt>
              </c:strCache>
            </c:strRef>
          </c:cat>
          <c:val>
            <c:numRef>
              <c:f>Sheet1!$B$2:$E$2</c:f>
              <c:numCache>
                <c:formatCode>###0%</c:formatCode>
                <c:ptCount val="4"/>
                <c:pt idx="0">
                  <c:v>6.7614154629304271E-2</c:v>
                </c:pt>
                <c:pt idx="1">
                  <c:v>0.55270801581113482</c:v>
                </c:pt>
                <c:pt idx="2">
                  <c:v>0.32872031000785812</c:v>
                </c:pt>
                <c:pt idx="3">
                  <c:v>5.0957519551701275E-2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7EF-F44D-AC03-5B3B7A5396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2024905151803"/>
          <c:y val="6.0459247491833838E-2"/>
          <c:w val="0.73149534502794422"/>
          <c:h val="0.84880094316426091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%</c:v>
                </c:pt>
              </c:strCache>
            </c:strRef>
          </c:tx>
          <c:spPr>
            <a:ln w="381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tx2"/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F13-4774-A9FD-0ACDFAA2D80F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13-4774-A9FD-0ACDFAA2D80F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F13-4774-A9FD-0ACDFAA2D80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F13-4774-A9FD-0ACDFAA2D80F}"/>
              </c:ext>
            </c:extLst>
          </c:dPt>
          <c:dLbls>
            <c:dLbl>
              <c:idx val="0"/>
              <c:layout>
                <c:manualLayout>
                  <c:x val="2.4356690533882105E-4"/>
                  <c:y val="1.4229531507724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21535375661606"/>
                      <c:h val="0.178493431462604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F13-4774-A9FD-0ACDFAA2D80F}"/>
                </c:ext>
              </c:extLst>
            </c:dLbl>
            <c:dLbl>
              <c:idx val="1"/>
              <c:layout>
                <c:manualLayout>
                  <c:x val="-7.5462990869073321E-2"/>
                  <c:y val="9.38625286973426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785379402212644"/>
                      <c:h val="0.148885604654718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F13-4774-A9FD-0ACDFAA2D80F}"/>
                </c:ext>
              </c:extLst>
            </c:dLbl>
            <c:dLbl>
              <c:idx val="2"/>
              <c:layout>
                <c:manualLayout>
                  <c:x val="-4.8575513008118614E-3"/>
                  <c:y val="-1.58002876259918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821616258256584"/>
                      <c:h val="0.137828287034332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F13-4774-A9FD-0ACDFAA2D80F}"/>
                </c:ext>
              </c:extLst>
            </c:dLbl>
            <c:dLbl>
              <c:idx val="3"/>
              <c:layout>
                <c:manualLayout>
                  <c:x val="-6.5692527294669576E-3"/>
                  <c:y val="-1.59744293781237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183511151067907"/>
                      <c:h val="0.1514267566751230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EF13-4774-A9FD-0ACDFAA2D8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Vous êtes très attentif à l’effet de votre alimentation sur votre santé</c:v>
                </c:pt>
                <c:pt idx="1">
                  <c:v>Vous êtes assez attentif</c:v>
                </c:pt>
                <c:pt idx="2">
                  <c:v>Vous êtes peu attentif à l’effet de votre alimentation sur votre santé</c:v>
                </c:pt>
                <c:pt idx="3">
                  <c:v>Vous n’êtes pas vraiment attentif</c:v>
                </c:pt>
              </c:strCache>
            </c:strRef>
          </c:cat>
          <c:val>
            <c:numRef>
              <c:f>Sheet1!$B$2:$E$2</c:f>
              <c:numCache>
                <c:formatCode>###0%</c:formatCode>
                <c:ptCount val="4"/>
                <c:pt idx="0">
                  <c:v>0.142068026682622</c:v>
                </c:pt>
                <c:pt idx="1">
                  <c:v>0.50802867014823216</c:v>
                </c:pt>
                <c:pt idx="2">
                  <c:v>0.2536264890493487</c:v>
                </c:pt>
                <c:pt idx="3">
                  <c:v>9.6276814119796411E-2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F13-4774-A9FD-0ACDFAA2D8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35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Avenir Book"/>
        </a:defRPr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832999731905673"/>
          <c:y val="0"/>
          <c:w val="0.52167000268094321"/>
          <c:h val="0.99897728511223927"/>
        </c:manualLayout>
      </c:layout>
      <c:barChart>
        <c:barDir val="bar"/>
        <c:grouping val="stacked"/>
        <c:varyColors val="0"/>
        <c:ser>
          <c:idx val="6"/>
          <c:order val="0"/>
          <c:tx>
            <c:strRef>
              <c:f>Sheet1!$C$1</c:f>
              <c:strCache>
                <c:ptCount val="1"/>
                <c:pt idx="0">
                  <c:v>Plutôt d’accord</c:v>
                </c:pt>
              </c:strCache>
            </c:strRef>
          </c:tx>
          <c:spPr>
            <a:solidFill>
              <a:schemeClr val="bg2"/>
            </a:solidFill>
            <a:ln w="28575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Je lis toujours les étiquettes pour connaître la composition nutritionnelle des produits alimentaires</c:v>
                </c:pt>
                <c:pt idx="1">
                  <c:v>Je souhaite faire attention aux perturbateurs endocriniens</c:v>
                </c:pt>
                <c:pt idx="2">
                  <c:v>Je veille à ce que mon foyer mange des produits sains et variés</c:v>
                </c:pt>
                <c:pt idx="3">
                  <c:v>Je suis attentif(ve) à la qualité des produits que j’achète</c:v>
                </c:pt>
              </c:strCache>
            </c:strRef>
          </c:cat>
          <c:val>
            <c:numRef>
              <c:f>Sheet1!$C$2:$C$5</c:f>
              <c:numCache>
                <c:formatCode>###0%</c:formatCode>
                <c:ptCount val="4"/>
                <c:pt idx="0">
                  <c:v>0.38046378294710964</c:v>
                </c:pt>
                <c:pt idx="1">
                  <c:v>0.4734932021627079</c:v>
                </c:pt>
                <c:pt idx="2">
                  <c:v>0.60587738402287428</c:v>
                </c:pt>
                <c:pt idx="3">
                  <c:v>0.6232758345582583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C960-4C65-A03D-AE7703D68C78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Tout à fait d’accord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Je lis toujours les étiquettes pour connaître la composition nutritionnelle des produits alimentaires</c:v>
                </c:pt>
                <c:pt idx="1">
                  <c:v>Je souhaite faire attention aux perturbateurs endocriniens</c:v>
                </c:pt>
                <c:pt idx="2">
                  <c:v>Je veille à ce que mon foyer mange des produits sains et variés</c:v>
                </c:pt>
                <c:pt idx="3">
                  <c:v>Je suis attentif(ve) à la qualité des produits que j’achète</c:v>
                </c:pt>
              </c:strCache>
            </c:strRef>
          </c:cat>
          <c:val>
            <c:numRef>
              <c:f>Sheet1!$B$2:$B$5</c:f>
              <c:numCache>
                <c:formatCode>###0%</c:formatCode>
                <c:ptCount val="4"/>
                <c:pt idx="0">
                  <c:v>0.14808849929541615</c:v>
                </c:pt>
                <c:pt idx="1">
                  <c:v>0.17755413419344715</c:v>
                </c:pt>
                <c:pt idx="2">
                  <c:v>0.27024344898430597</c:v>
                </c:pt>
                <c:pt idx="3">
                  <c:v>0.25838218206212032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60-4C65-A03D-AE7703D68C78}"/>
            </c:ext>
          </c:extLst>
        </c:ser>
        <c:ser>
          <c:idx val="1"/>
          <c:order val="2"/>
          <c:tx>
            <c:strRef>
              <c:f>Sheet1!$D$1</c:f>
              <c:strCache>
                <c:ptCount val="1"/>
                <c:pt idx="0">
                  <c:v>Plutôt pas d’accord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28575">
              <a:noFill/>
            </a:ln>
            <a:effectLst/>
          </c:spPr>
          <c:invertIfNegative val="0"/>
          <c:dLbls>
            <c:numFmt formatCode="##%;##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Je lis toujours les étiquettes pour connaître la composition nutritionnelle des produits alimentaires</c:v>
                </c:pt>
                <c:pt idx="1">
                  <c:v>Je souhaite faire attention aux perturbateurs endocriniens</c:v>
                </c:pt>
                <c:pt idx="2">
                  <c:v>Je veille à ce que mon foyer mange des produits sains et variés</c:v>
                </c:pt>
                <c:pt idx="3">
                  <c:v>Je suis attentif(ve) à la qualité des produits que j’achète</c:v>
                </c:pt>
              </c:strCache>
            </c:strRef>
          </c:cat>
          <c:val>
            <c:numRef>
              <c:f>Sheet1!$D$2:$D$5</c:f>
              <c:numCache>
                <c:formatCode>###0%</c:formatCode>
                <c:ptCount val="4"/>
                <c:pt idx="0">
                  <c:v>-0.34933865563240729</c:v>
                </c:pt>
                <c:pt idx="1">
                  <c:v>-0.25015373439969563</c:v>
                </c:pt>
                <c:pt idx="2">
                  <c:v>-9.9971802282265293E-2</c:v>
                </c:pt>
                <c:pt idx="3">
                  <c:v>-9.6736963688643318E-2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60-4C65-A03D-AE7703D68C78}"/>
            </c:ext>
          </c:extLst>
        </c:ser>
        <c:ser>
          <c:idx val="2"/>
          <c:order val="3"/>
          <c:tx>
            <c:strRef>
              <c:f>Sheet1!$E$1</c:f>
              <c:strCache>
                <c:ptCount val="1"/>
                <c:pt idx="0">
                  <c:v>Pas du tout d’accord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28575"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82E-4622-A7B8-695DCE4BE583}"/>
                </c:ext>
              </c:extLst>
            </c:dLbl>
            <c:numFmt formatCode="###%;###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Je lis toujours les étiquettes pour connaître la composition nutritionnelle des produits alimentaires</c:v>
                </c:pt>
                <c:pt idx="1">
                  <c:v>Je souhaite faire attention aux perturbateurs endocriniens</c:v>
                </c:pt>
                <c:pt idx="2">
                  <c:v>Je veille à ce que mon foyer mange des produits sains et variés</c:v>
                </c:pt>
                <c:pt idx="3">
                  <c:v>Je suis attentif(ve) à la qualité des produits que j’achète</c:v>
                </c:pt>
              </c:strCache>
            </c:strRef>
          </c:cat>
          <c:val>
            <c:numRef>
              <c:f>Sheet1!$E$2:$E$5</c:f>
              <c:numCache>
                <c:formatCode>###0%</c:formatCode>
                <c:ptCount val="4"/>
                <c:pt idx="0">
                  <c:v>-0.12210906212506488</c:v>
                </c:pt>
                <c:pt idx="1">
                  <c:v>-9.8798929244147043E-2</c:v>
                </c:pt>
                <c:pt idx="2">
                  <c:v>-2.3907364710553058E-2</c:v>
                </c:pt>
                <c:pt idx="3">
                  <c:v>-2.1605019690976987E-2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60-4C65-A03D-AE7703D68C78}"/>
            </c:ext>
          </c:extLst>
        </c:ser>
        <c:ser>
          <c:idx val="3"/>
          <c:order val="4"/>
          <c:tx>
            <c:strRef>
              <c:f>Sheet1!$F$1</c:f>
              <c:strCache>
                <c:ptCount val="1"/>
                <c:pt idx="0">
                  <c:v>ST régulièrement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numFmt formatCode="###%;###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tx2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Je lis toujours les étiquettes pour connaître la composition nutritionnelle des produits alimentaires</c:v>
                </c:pt>
                <c:pt idx="1">
                  <c:v>Je souhaite faire attention aux perturbateurs endocriniens</c:v>
                </c:pt>
                <c:pt idx="2">
                  <c:v>Je veille à ce que mon foyer mange des produits sains et variés</c:v>
                </c:pt>
                <c:pt idx="3">
                  <c:v>Je suis attentif(ve) à la qualité des produits que j’achète</c:v>
                </c:pt>
              </c:strCache>
            </c:strRef>
          </c:cat>
          <c:val>
            <c:numRef>
              <c:f>Sheet1!$F$2:$F$5</c:f>
              <c:numCache>
                <c:formatCode>###0%</c:formatCode>
                <c:ptCount val="4"/>
                <c:pt idx="0">
                  <c:v>0.52855228224252582</c:v>
                </c:pt>
                <c:pt idx="1">
                  <c:v>0.65104733635615508</c:v>
                </c:pt>
                <c:pt idx="2">
                  <c:v>0.87612083300718024</c:v>
                </c:pt>
                <c:pt idx="3">
                  <c:v>0.88165801662037868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960-4C65-A03D-AE7703D68C78}"/>
            </c:ext>
          </c:extLst>
        </c:ser>
        <c:ser>
          <c:idx val="4"/>
          <c:order val="5"/>
          <c:tx>
            <c:strRef>
              <c:f>Sheet1!$G$1</c:f>
              <c:strCache>
                <c:ptCount val="1"/>
                <c:pt idx="0">
                  <c:v>ST rarement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vertOverflow="overflow" horzOverflow="overflow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Je lis toujours les étiquettes pour connaître la composition nutritionnelle des produits alimentaires</c:v>
                </c:pt>
                <c:pt idx="1">
                  <c:v>Je souhaite faire attention aux perturbateurs endocriniens</c:v>
                </c:pt>
                <c:pt idx="2">
                  <c:v>Je veille à ce que mon foyer mange des produits sains et variés</c:v>
                </c:pt>
                <c:pt idx="3">
                  <c:v>Je suis attentif(ve) à la qualité des produits que j’achète</c:v>
                </c:pt>
              </c:strCache>
            </c:strRef>
          </c:cat>
          <c:val>
            <c:numRef>
              <c:f>Sheet1!$G$2:$G$5</c:f>
              <c:numCache>
                <c:formatCode>0%;0%</c:formatCode>
                <c:ptCount val="4"/>
                <c:pt idx="0">
                  <c:v>-0.47144771775747218</c:v>
                </c:pt>
                <c:pt idx="1">
                  <c:v>-0.3489526636438427</c:v>
                </c:pt>
                <c:pt idx="2">
                  <c:v>-0.12387916699281835</c:v>
                </c:pt>
                <c:pt idx="3">
                  <c:v>-0.11834198337962031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960-4C65-A03D-AE7703D68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100"/>
        <c:axId val="1789033776"/>
        <c:axId val="1789764640"/>
      </c:barChart>
      <c:catAx>
        <c:axId val="1789033776"/>
        <c:scaling>
          <c:orientation val="minMax"/>
        </c:scaling>
        <c:delete val="0"/>
        <c:axPos val="l"/>
        <c:numFmt formatCode="###%;###%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00" b="0" i="0" u="none" strike="noStrike" kern="1200" baseline="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pPr>
            <a:endParaRPr lang="fr-FR"/>
          </a:p>
        </c:txPr>
        <c:crossAx val="1789764640"/>
        <c:crosses val="autoZero"/>
        <c:auto val="1"/>
        <c:lblAlgn val="ctr"/>
        <c:lblOffset val="100"/>
        <c:noMultiLvlLbl val="0"/>
      </c:catAx>
      <c:valAx>
        <c:axId val="1789764640"/>
        <c:scaling>
          <c:orientation val="minMax"/>
          <c:max val="1.2"/>
          <c:min val="-1"/>
        </c:scaling>
        <c:delete val="1"/>
        <c:axPos val="b"/>
        <c:numFmt formatCode="###0%" sourceLinked="1"/>
        <c:majorTickMark val="out"/>
        <c:minorTickMark val="none"/>
        <c:tickLblPos val="nextTo"/>
        <c:crossAx val="178903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31396471274424"/>
          <c:y val="4.4270970372525892E-2"/>
          <c:w val="0.34442957130358703"/>
          <c:h val="0.9326138093261379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CEEEF"/>
            </a:solidFill>
            <a:ln w="190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8C1A-4D6C-BE54-F8B6BD3A3B68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8C1A-4D6C-BE54-F8B6BD3A3B68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8C1A-4D6C-BE54-F8B6BD3A3B68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0541-483D-AF96-11655F8D8C94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9ED-453D-A1C6-17680CA34521}"/>
              </c:ext>
            </c:extLst>
          </c:dPt>
          <c:dPt>
            <c:idx val="5"/>
            <c:invertIfNegative val="0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8E5-4127-B9C6-4A784D64CD2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8E5-4127-B9C6-4A784D64CD2B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8E5-4127-B9C6-4A784D64CD2B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8E5-4127-B9C6-4A784D64CD2B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8E5-4127-B9C6-4A784D64CD2B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8E5-4127-B9C6-4A784D64CD2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Avenir Book"/>
                    <a:ea typeface="Segoe UI Black" panose="020B0A02040204020203" pitchFamily="34" charset="0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Feuil1!$A$2:$A$12</c:f>
              <c:strCache>
                <c:ptCount val="11"/>
                <c:pt idx="0">
                  <c:v>Pour préserver votre santé</c:v>
                </c:pt>
                <c:pt idx="1">
                  <c:v>Pour le goût des produits</c:v>
                </c:pt>
                <c:pt idx="2">
                  <c:v>Pour préserver l’environnement</c:v>
                </c:pt>
                <c:pt idx="3">
                  <c:v>Pour le bien-être des animaux</c:v>
                </c:pt>
                <c:pt idx="4">
                  <c:v>Disponibilité des produits bio dans les lieux d’achat habituels</c:v>
                </c:pt>
                <c:pt idx="5">
                  <c:v>Pour des raisons éthiques et/ou sociales</c:v>
                </c:pt>
                <c:pt idx="6">
                  <c:v>Le fait d’avoir des enfants / petits enfants</c:v>
                </c:pt>
                <c:pt idx="7">
                  <c:v>Une habitude familiale /mon foyer était déjà consommateur</c:v>
                </c:pt>
                <c:pt idx="8">
                  <c:v>Une plus grande accessibilité des produits bio hors domicile</c:v>
                </c:pt>
                <c:pt idx="9">
                  <c:v>Allergies ou suivi d'un régime alimentaire particulier</c:v>
                </c:pt>
                <c:pt idx="10">
                  <c:v>Suite à un événement particulier dans votre vie (autre que le fait d’avoir des enfants)</c:v>
                </c:pt>
              </c:strCache>
            </c:strRef>
          </c:cat>
          <c:val>
            <c:numRef>
              <c:f>Feuil1!$B$2:$B$12</c:f>
              <c:numCache>
                <c:formatCode>###0%</c:formatCode>
                <c:ptCount val="11"/>
                <c:pt idx="0">
                  <c:v>0.53425596894705729</c:v>
                </c:pt>
                <c:pt idx="1">
                  <c:v>0.37142955145065865</c:v>
                </c:pt>
                <c:pt idx="2">
                  <c:v>0.36781128721663253</c:v>
                </c:pt>
                <c:pt idx="3">
                  <c:v>0.28789886790539571</c:v>
                </c:pt>
                <c:pt idx="4">
                  <c:v>0.23529243835609079</c:v>
                </c:pt>
                <c:pt idx="5">
                  <c:v>0.22854393650180765</c:v>
                </c:pt>
                <c:pt idx="6">
                  <c:v>0.15164045205749691</c:v>
                </c:pt>
                <c:pt idx="7">
                  <c:v>0.14128015410869321</c:v>
                </c:pt>
                <c:pt idx="8">
                  <c:v>9.6038335336090783E-2</c:v>
                </c:pt>
                <c:pt idx="9">
                  <c:v>4.2467189930349321E-2</c:v>
                </c:pt>
                <c:pt idx="10">
                  <c:v>3.0758179265267721E-2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8E5-4127-B9C6-4A784D64CD2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375067071"/>
        <c:axId val="1375065407"/>
      </c:barChart>
      <c:valAx>
        <c:axId val="1375065407"/>
        <c:scaling>
          <c:orientation val="minMax"/>
        </c:scaling>
        <c:delete val="1"/>
        <c:axPos val="t"/>
        <c:numFmt formatCode="###0%" sourceLinked="1"/>
        <c:majorTickMark val="out"/>
        <c:minorTickMark val="none"/>
        <c:tickLblPos val="nextTo"/>
        <c:crossAx val="1375067071"/>
        <c:crosses val="autoZero"/>
        <c:crossBetween val="between"/>
      </c:valAx>
      <c:catAx>
        <c:axId val="1375067071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00" b="0" i="0" u="none" strike="noStrike" kern="1200" baseline="0">
                <a:solidFill>
                  <a:prstClr val="black">
                    <a:lumMod val="85000"/>
                    <a:lumOff val="15000"/>
                  </a:prstClr>
                </a:solidFill>
                <a:latin typeface="Avenir Book"/>
                <a:ea typeface="Segoe UI Black" panose="020B0A02040204020203" pitchFamily="34" charset="0"/>
                <a:cs typeface="+mn-cs"/>
              </a:defRPr>
            </a:pPr>
            <a:endParaRPr lang="fr-FR"/>
          </a:p>
        </c:txPr>
        <c:crossAx val="137506540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ctr" rtl="0">
        <a:defRPr lang="en-US" sz="1000" b="0" i="0" u="none" strike="noStrike" kern="1200" baseline="0">
          <a:solidFill>
            <a:prstClr val="black">
              <a:lumMod val="85000"/>
              <a:lumOff val="15000"/>
            </a:prstClr>
          </a:solidFill>
          <a:latin typeface="Avenir Book"/>
          <a:ea typeface="Segoe UI Black" panose="020B0A02040204020203" pitchFamily="34" charset="0"/>
          <a:cs typeface="+mn-cs"/>
        </a:defRPr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190347700537286"/>
          <c:y val="0"/>
          <c:w val="0.49390103907784799"/>
          <c:h val="0.99897728511223927"/>
        </c:manualLayout>
      </c:layout>
      <c:barChart>
        <c:barDir val="bar"/>
        <c:grouping val="stacked"/>
        <c:varyColors val="0"/>
        <c:ser>
          <c:idx val="6"/>
          <c:order val="0"/>
          <c:tx>
            <c:strRef>
              <c:f>Sheet1!$C$1</c:f>
              <c:strCache>
                <c:ptCount val="1"/>
                <c:pt idx="0">
                  <c:v>Oui, plutôt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0" i="0" u="none" strike="noStrike" kern="1200" baseline="0">
                    <a:solidFill>
                      <a:schemeClr val="bg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L’impact environnemental de l’agriculture biologique (qualité de l'eau et des sols, bien-être animal, maintien de la biodiversité et bilan carbone)</c:v>
                </c:pt>
                <c:pt idx="1">
                  <c:v>L’impact sur la santé de l’agriculture biologique (résidus de pesticides, aspects nutritionnels, additifs autorisés)</c:v>
                </c:pt>
              </c:strCache>
            </c:strRef>
          </c:cat>
          <c:val>
            <c:numRef>
              <c:f>Sheet1!$C$2:$C$3</c:f>
              <c:numCache>
                <c:formatCode>###0%</c:formatCode>
                <c:ptCount val="2"/>
                <c:pt idx="0">
                  <c:v>0.30988814394217878</c:v>
                </c:pt>
                <c:pt idx="1">
                  <c:v>0.32008490671018636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C960-4C65-A03D-AE7703D68C78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Oui, tout à fait</c:v>
                </c:pt>
              </c:strCache>
            </c:strRef>
          </c:tx>
          <c:spPr>
            <a:solidFill>
              <a:schemeClr val="tx2"/>
            </a:solidFill>
            <a:ln w="28575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0" i="0" u="none" strike="noStrike" kern="1200" baseline="0">
                    <a:solidFill>
                      <a:schemeClr val="bg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L’impact environnemental de l’agriculture biologique (qualité de l'eau et des sols, bien-être animal, maintien de la biodiversité et bilan carbone)</c:v>
                </c:pt>
                <c:pt idx="1">
                  <c:v>L’impact sur la santé de l’agriculture biologique (résidus de pesticides, aspects nutritionnels, additifs autorisés)</c:v>
                </c:pt>
              </c:strCache>
            </c:strRef>
          </c:cat>
          <c:val>
            <c:numRef>
              <c:f>Sheet1!$B$2:$B$3</c:f>
              <c:numCache>
                <c:formatCode>###0%</c:formatCode>
                <c:ptCount val="2"/>
                <c:pt idx="0">
                  <c:v>8.2060036265664008E-2</c:v>
                </c:pt>
                <c:pt idx="1">
                  <c:v>9.1259120886382453E-2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60-4C65-A03D-AE7703D68C78}"/>
            </c:ext>
          </c:extLst>
        </c:ser>
        <c:ser>
          <c:idx val="3"/>
          <c:order val="2"/>
          <c:tx>
            <c:strRef>
              <c:f>Sheet1!$F$1</c:f>
              <c:strCache>
                <c:ptCount val="1"/>
                <c:pt idx="0">
                  <c:v>Ne se sent pas concerné(e)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0DB-45D0-8CF7-1C95AF709BE5}"/>
              </c:ext>
            </c:extLst>
          </c:dPt>
          <c:dLbls>
            <c:numFmt formatCode="###%;###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L’impact environnemental de l’agriculture biologique (qualité de l'eau et des sols, bien-être animal, maintien de la biodiversité et bilan carbone)</c:v>
                </c:pt>
                <c:pt idx="1">
                  <c:v>L’impact sur la santé de l’agriculture biologique (résidus de pesticides, aspects nutritionnels, additifs autorisés)</c:v>
                </c:pt>
              </c:strCache>
            </c:strRef>
          </c:cat>
          <c:val>
            <c:numRef>
              <c:f>Sheet1!$F$2:$F$3</c:f>
              <c:numCache>
                <c:formatCode>###0%</c:formatCode>
                <c:ptCount val="2"/>
                <c:pt idx="0">
                  <c:v>-0.11620046988373105</c:v>
                </c:pt>
                <c:pt idx="1">
                  <c:v>-0.11311481540685561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960-4C65-A03D-AE7703D68C78}"/>
            </c:ext>
          </c:extLst>
        </c:ser>
        <c:ser>
          <c:idx val="1"/>
          <c:order val="3"/>
          <c:tx>
            <c:strRef>
              <c:f>Sheet1!$D$1</c:f>
              <c:strCache>
                <c:ptCount val="1"/>
                <c:pt idx="0">
                  <c:v>Non, plutôt pas</c:v>
                </c:pt>
              </c:strCache>
            </c:strRef>
          </c:tx>
          <c:spPr>
            <a:solidFill>
              <a:srgbClr val="EBC0B6"/>
            </a:solidFill>
            <a:ln w="28575">
              <a:noFill/>
            </a:ln>
            <a:effectLst/>
          </c:spPr>
          <c:invertIfNegative val="0"/>
          <c:dLbls>
            <c:numFmt formatCode="##%;##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L’impact environnemental de l’agriculture biologique (qualité de l'eau et des sols, bien-être animal, maintien de la biodiversité et bilan carbone)</c:v>
                </c:pt>
                <c:pt idx="1">
                  <c:v>L’impact sur la santé de l’agriculture biologique (résidus de pesticides, aspects nutritionnels, additifs autorisés)</c:v>
                </c:pt>
              </c:strCache>
            </c:strRef>
          </c:cat>
          <c:val>
            <c:numRef>
              <c:f>Sheet1!$D$2:$D$3</c:f>
              <c:numCache>
                <c:formatCode>###0%</c:formatCode>
                <c:ptCount val="2"/>
                <c:pt idx="0">
                  <c:v>-0.34559256556693896</c:v>
                </c:pt>
                <c:pt idx="1">
                  <c:v>-0.33829488380105877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60-4C65-A03D-AE7703D68C78}"/>
            </c:ext>
          </c:extLst>
        </c:ser>
        <c:ser>
          <c:idx val="2"/>
          <c:order val="4"/>
          <c:tx>
            <c:strRef>
              <c:f>Sheet1!$E$1</c:f>
              <c:strCache>
                <c:ptCount val="1"/>
                <c:pt idx="0">
                  <c:v>Non, pas du tout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28575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03806336534888E-3"/>
                  <c:y val="8.490524489053647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1B-4980-B239-DE67AF5EA460}"/>
                </c:ext>
              </c:extLst>
            </c:dLbl>
            <c:dLbl>
              <c:idx val="1"/>
              <c:layout>
                <c:manualLayout>
                  <c:x val="6.2938408448712036E-3"/>
                  <c:y val="3.6466525010617788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91B-4980-B239-DE67AF5EA460}"/>
                </c:ext>
              </c:extLst>
            </c:dLbl>
            <c:numFmt formatCode="###%;###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0" i="0" u="none" strike="noStrike" kern="1200" baseline="0">
                    <a:solidFill>
                      <a:schemeClr val="bg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L’impact environnemental de l’agriculture biologique (qualité de l'eau et des sols, bien-être animal, maintien de la biodiversité et bilan carbone)</c:v>
                </c:pt>
                <c:pt idx="1">
                  <c:v>L’impact sur la santé de l’agriculture biologique (résidus de pesticides, aspects nutritionnels, additifs autorisés)</c:v>
                </c:pt>
              </c:strCache>
            </c:strRef>
          </c:cat>
          <c:val>
            <c:numRef>
              <c:f>Sheet1!$E$2:$E$3</c:f>
              <c:numCache>
                <c:formatCode>###0%</c:formatCode>
                <c:ptCount val="2"/>
                <c:pt idx="0">
                  <c:v>-0.14625878434148493</c:v>
                </c:pt>
                <c:pt idx="1">
                  <c:v>-0.13724627319551491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60-4C65-A03D-AE7703D68C78}"/>
            </c:ext>
          </c:extLst>
        </c:ser>
        <c:ser>
          <c:idx val="4"/>
          <c:order val="5"/>
          <c:tx>
            <c:strRef>
              <c:f>Sheet1!$G$1</c:f>
              <c:strCache>
                <c:ptCount val="1"/>
                <c:pt idx="0">
                  <c:v>ST régulièrement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C960-4C65-A03D-AE7703D68C78}"/>
              </c:ext>
            </c:extLst>
          </c:dPt>
          <c:dLbls>
            <c:dLbl>
              <c:idx val="0"/>
              <c:layout>
                <c:manualLayout>
                  <c:x val="-4.0626997088688494E-3"/>
                  <c:y val="1.8233262502655606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646382162891427E-2"/>
                      <c:h val="7.87676940137646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C960-4C65-A03D-AE7703D68C78}"/>
                </c:ext>
              </c:extLst>
            </c:dLbl>
            <c:dLbl>
              <c:idx val="1"/>
              <c:layout>
                <c:manualLayout>
                  <c:x val="-4.0626997088688494E-3"/>
                  <c:y val="1.823326249416508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646382162891427E-2"/>
                      <c:h val="7.87676940137646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C960-4C65-A03D-AE7703D68C78}"/>
                </c:ext>
              </c:extLst>
            </c:dLbl>
            <c:dLbl>
              <c:idx val="2"/>
              <c:layout>
                <c:manualLayout>
                  <c:x val="-1.0288882577102417E-2"/>
                  <c:y val="1.8233262502655606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646382162891427E-2"/>
                      <c:h val="7.87676940137646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667-4AE5-841A-3F30043626F3}"/>
                </c:ext>
              </c:extLst>
            </c:dLbl>
            <c:dLbl>
              <c:idx val="3"/>
              <c:layout>
                <c:manualLayout>
                  <c:x val="-1.2364316315179168E-2"/>
                  <c:y val="1.8233262502655606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646382162891427E-2"/>
                      <c:h val="7.87676940137646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667-4AE5-841A-3F30043626F3}"/>
                </c:ext>
              </c:extLst>
            </c:dLbl>
            <c:dLbl>
              <c:idx val="4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646382162891427E-2"/>
                      <c:h val="7.87676940137646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431-4912-945B-DF55E65D2F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no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tx2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L’impact environnemental de l’agriculture biologique (qualité de l'eau et des sols, bien-être animal, maintien de la biodiversité et bilan carbone)</c:v>
                </c:pt>
                <c:pt idx="1">
                  <c:v>L’impact sur la santé de l’agriculture biologique (résidus de pesticides, aspects nutritionnels, additifs autorisés)</c:v>
                </c:pt>
              </c:strCache>
            </c:strRef>
          </c:cat>
          <c:val>
            <c:numRef>
              <c:f>Sheet1!$G$2:$G$3</c:f>
              <c:numCache>
                <c:formatCode>###0%</c:formatCode>
                <c:ptCount val="2"/>
                <c:pt idx="0">
                  <c:v>0.39194818020784278</c:v>
                </c:pt>
                <c:pt idx="1">
                  <c:v>0.4113440275965688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960-4C65-A03D-AE7703D68C78}"/>
            </c:ext>
          </c:extLst>
        </c:ser>
        <c:ser>
          <c:idx val="5"/>
          <c:order val="6"/>
          <c:tx>
            <c:strRef>
              <c:f>Sheet1!$H$1</c:f>
              <c:strCache>
                <c:ptCount val="1"/>
                <c:pt idx="0">
                  <c:v>ST rarement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431-4912-945B-DF55E65D2FB3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646382162891427E-2"/>
                      <c:h val="7.87676940137646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431-4912-945B-DF55E65D2FB3}"/>
                </c:ext>
              </c:extLst>
            </c:dLbl>
            <c:dLbl>
              <c:idx val="1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646382162891427E-2"/>
                      <c:h val="7.87676940137646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1431-4912-945B-DF55E65D2FB3}"/>
                </c:ext>
              </c:extLst>
            </c:dLbl>
            <c:dLbl>
              <c:idx val="2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646382162891427E-2"/>
                      <c:h val="7.87676940137646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1431-4912-945B-DF55E65D2FB3}"/>
                </c:ext>
              </c:extLst>
            </c:dLbl>
            <c:dLbl>
              <c:idx val="3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646382162891427E-2"/>
                      <c:h val="7.87676940137646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431-4912-945B-DF55E65D2FB3}"/>
                </c:ext>
              </c:extLst>
            </c:dLbl>
            <c:dLbl>
              <c:idx val="4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646382162891427E-2"/>
                      <c:h val="7.87676940137646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31-4912-945B-DF55E65D2F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no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L’impact environnemental de l’agriculture biologique (qualité de l'eau et des sols, bien-être animal, maintien de la biodiversité et bilan carbone)</c:v>
                </c:pt>
                <c:pt idx="1">
                  <c:v>L’impact sur la santé de l’agriculture biologique (résidus de pesticides, aspects nutritionnels, additifs autorisés)</c:v>
                </c:pt>
              </c:strCache>
            </c:strRef>
          </c:cat>
          <c:val>
            <c:numRef>
              <c:f>Sheet1!$H$2:$H$3</c:f>
              <c:numCache>
                <c:formatCode>0%;0%</c:formatCode>
                <c:ptCount val="2"/>
                <c:pt idx="0">
                  <c:v>-0.49185134990842388</c:v>
                </c:pt>
                <c:pt idx="1">
                  <c:v>-0.47554115699657368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31-4912-945B-DF55E65D2F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100"/>
        <c:axId val="1789033776"/>
        <c:axId val="1789764640"/>
      </c:barChart>
      <c:catAx>
        <c:axId val="1789033776"/>
        <c:scaling>
          <c:orientation val="minMax"/>
        </c:scaling>
        <c:delete val="0"/>
        <c:axPos val="l"/>
        <c:numFmt formatCode="###%;###%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pPr>
            <a:endParaRPr lang="fr-FR"/>
          </a:p>
        </c:txPr>
        <c:crossAx val="1789764640"/>
        <c:crosses val="autoZero"/>
        <c:auto val="1"/>
        <c:lblAlgn val="ctr"/>
        <c:lblOffset val="100"/>
        <c:noMultiLvlLbl val="0"/>
      </c:catAx>
      <c:valAx>
        <c:axId val="1789764640"/>
        <c:scaling>
          <c:orientation val="minMax"/>
          <c:max val="1.2"/>
          <c:min val="-1.2"/>
        </c:scaling>
        <c:delete val="1"/>
        <c:axPos val="b"/>
        <c:numFmt formatCode="###0%" sourceLinked="1"/>
        <c:majorTickMark val="out"/>
        <c:minorTickMark val="none"/>
        <c:tickLblPos val="nextTo"/>
        <c:crossAx val="178903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190347700537286"/>
          <c:y val="0"/>
          <c:w val="0.49390103907784799"/>
          <c:h val="0.99897728511223927"/>
        </c:manualLayout>
      </c:layout>
      <c:barChart>
        <c:barDir val="bar"/>
        <c:grouping val="stacked"/>
        <c:varyColors val="0"/>
        <c:ser>
          <c:idx val="6"/>
          <c:order val="0"/>
          <c:tx>
            <c:strRef>
              <c:f>Sheet1!$C$1</c:f>
              <c:strCache>
                <c:ptCount val="1"/>
                <c:pt idx="0">
                  <c:v>Oui, plutôt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0" i="0" u="none" strike="noStrike" kern="1200" baseline="0">
                    <a:solidFill>
                      <a:schemeClr val="bg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La réglementation en agriculture biologique (les produits concernés, l'encadrement des pratiques, les ingrédients autorisés, et les différences avec les réglementations à l'international)</c:v>
                </c:pt>
                <c:pt idx="1">
                  <c:v>Le contrôle des produits biologiques (récurrence des contrôles sur place, traçabilité des produits)</c:v>
                </c:pt>
                <c:pt idx="2">
                  <c:v>L’origine des produits biologiques</c:v>
                </c:pt>
              </c:strCache>
            </c:strRef>
          </c:cat>
          <c:val>
            <c:numRef>
              <c:f>Sheet1!$C$2:$C$4</c:f>
              <c:numCache>
                <c:formatCode>###0%</c:formatCode>
                <c:ptCount val="3"/>
                <c:pt idx="0">
                  <c:v>0.27008555414970975</c:v>
                </c:pt>
                <c:pt idx="1">
                  <c:v>0.27278321836478103</c:v>
                </c:pt>
                <c:pt idx="2">
                  <c:v>0.3516125243399667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C960-4C65-A03D-AE7703D68C78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Oui, tout à fait</c:v>
                </c:pt>
              </c:strCache>
            </c:strRef>
          </c:tx>
          <c:spPr>
            <a:solidFill>
              <a:schemeClr val="tx2"/>
            </a:solidFill>
            <a:ln w="28575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0" i="0" u="none" strike="noStrike" kern="1200" baseline="0">
                    <a:solidFill>
                      <a:schemeClr val="bg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La réglementation en agriculture biologique (les produits concernés, l'encadrement des pratiques, les ingrédients autorisés, et les différences avec les réglementations à l'international)</c:v>
                </c:pt>
                <c:pt idx="1">
                  <c:v>Le contrôle des produits biologiques (récurrence des contrôles sur place, traçabilité des produits)</c:v>
                </c:pt>
                <c:pt idx="2">
                  <c:v>L’origine des produits biologiques</c:v>
                </c:pt>
              </c:strCache>
            </c:strRef>
          </c:cat>
          <c:val>
            <c:numRef>
              <c:f>Sheet1!$B$2:$B$4</c:f>
              <c:numCache>
                <c:formatCode>###0%</c:formatCode>
                <c:ptCount val="3"/>
                <c:pt idx="0">
                  <c:v>7.3384357590735055E-2</c:v>
                </c:pt>
                <c:pt idx="1">
                  <c:v>7.593955674452367E-2</c:v>
                </c:pt>
                <c:pt idx="2">
                  <c:v>8.5198912272380592E-2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60-4C65-A03D-AE7703D68C78}"/>
            </c:ext>
          </c:extLst>
        </c:ser>
        <c:ser>
          <c:idx val="3"/>
          <c:order val="2"/>
          <c:tx>
            <c:strRef>
              <c:f>Sheet1!$F$1</c:f>
              <c:strCache>
                <c:ptCount val="1"/>
                <c:pt idx="0">
                  <c:v>Ne se sent pas concerné(e)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0DB-45D0-8CF7-1C95AF709BE5}"/>
              </c:ext>
            </c:extLst>
          </c:dPt>
          <c:dLbls>
            <c:numFmt formatCode="###%;###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La réglementation en agriculture biologique (les produits concernés, l'encadrement des pratiques, les ingrédients autorisés, et les différences avec les réglementations à l'international)</c:v>
                </c:pt>
                <c:pt idx="1">
                  <c:v>Le contrôle des produits biologiques (récurrence des contrôles sur place, traçabilité des produits)</c:v>
                </c:pt>
                <c:pt idx="2">
                  <c:v>L’origine des produits biologiques</c:v>
                </c:pt>
              </c:strCache>
            </c:strRef>
          </c:cat>
          <c:val>
            <c:numRef>
              <c:f>Sheet1!$F$2:$F$4</c:f>
              <c:numCache>
                <c:formatCode>###0%</c:formatCode>
                <c:ptCount val="3"/>
                <c:pt idx="0">
                  <c:v>-0.12544789560085784</c:v>
                </c:pt>
                <c:pt idx="1">
                  <c:v>-0.11700363147123091</c:v>
                </c:pt>
                <c:pt idx="2">
                  <c:v>-0.10950109052211747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960-4C65-A03D-AE7703D68C78}"/>
            </c:ext>
          </c:extLst>
        </c:ser>
        <c:ser>
          <c:idx val="1"/>
          <c:order val="3"/>
          <c:tx>
            <c:strRef>
              <c:f>Sheet1!$D$1</c:f>
              <c:strCache>
                <c:ptCount val="1"/>
                <c:pt idx="0">
                  <c:v>Non, plutôt pas</c:v>
                </c:pt>
              </c:strCache>
            </c:strRef>
          </c:tx>
          <c:spPr>
            <a:solidFill>
              <a:srgbClr val="EBC0B6"/>
            </a:solidFill>
            <a:ln w="28575">
              <a:noFill/>
            </a:ln>
            <a:effectLst/>
          </c:spPr>
          <c:invertIfNegative val="0"/>
          <c:dLbls>
            <c:numFmt formatCode="##%;##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La réglementation en agriculture biologique (les produits concernés, l'encadrement des pratiques, les ingrédients autorisés, et les différences avec les réglementations à l'international)</c:v>
                </c:pt>
                <c:pt idx="1">
                  <c:v>Le contrôle des produits biologiques (récurrence des contrôles sur place, traçabilité des produits)</c:v>
                </c:pt>
                <c:pt idx="2">
                  <c:v>L’origine des produits biologiques</c:v>
                </c:pt>
              </c:strCache>
            </c:strRef>
          </c:cat>
          <c:val>
            <c:numRef>
              <c:f>Sheet1!$D$2:$D$4</c:f>
              <c:numCache>
                <c:formatCode>###0%</c:formatCode>
                <c:ptCount val="3"/>
                <c:pt idx="0">
                  <c:v>-0.36693452979470625</c:v>
                </c:pt>
                <c:pt idx="1">
                  <c:v>-0.35727188824753076</c:v>
                </c:pt>
                <c:pt idx="2">
                  <c:v>-0.32439376863771896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60-4C65-A03D-AE7703D68C78}"/>
            </c:ext>
          </c:extLst>
        </c:ser>
        <c:ser>
          <c:idx val="2"/>
          <c:order val="4"/>
          <c:tx>
            <c:strRef>
              <c:f>Sheet1!$E$1</c:f>
              <c:strCache>
                <c:ptCount val="1"/>
                <c:pt idx="0">
                  <c:v>Non, pas du tout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28575">
              <a:noFill/>
            </a:ln>
            <a:effectLst/>
          </c:spPr>
          <c:invertIfNegative val="0"/>
          <c:dLbls>
            <c:numFmt formatCode="###%;###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0" i="0" u="none" strike="noStrike" kern="1200" baseline="0">
                    <a:solidFill>
                      <a:schemeClr val="bg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La réglementation en agriculture biologique (les produits concernés, l'encadrement des pratiques, les ingrédients autorisés, et les différences avec les réglementations à l'international)</c:v>
                </c:pt>
                <c:pt idx="1">
                  <c:v>Le contrôle des produits biologiques (récurrence des contrôles sur place, traçabilité des produits)</c:v>
                </c:pt>
                <c:pt idx="2">
                  <c:v>L’origine des produits biologiques</c:v>
                </c:pt>
              </c:strCache>
            </c:strRef>
          </c:cat>
          <c:val>
            <c:numRef>
              <c:f>Sheet1!$E$2:$E$4</c:f>
              <c:numCache>
                <c:formatCode>###0%</c:formatCode>
                <c:ptCount val="3"/>
                <c:pt idx="0">
                  <c:v>-0.16414766286398849</c:v>
                </c:pt>
                <c:pt idx="1">
                  <c:v>-0.17700170517193148</c:v>
                </c:pt>
                <c:pt idx="2">
                  <c:v>-0.12929370422781397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60-4C65-A03D-AE7703D68C78}"/>
            </c:ext>
          </c:extLst>
        </c:ser>
        <c:ser>
          <c:idx val="4"/>
          <c:order val="5"/>
          <c:tx>
            <c:strRef>
              <c:f>Sheet1!$G$1</c:f>
              <c:strCache>
                <c:ptCount val="1"/>
                <c:pt idx="0">
                  <c:v>ST régulièrement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C960-4C65-A03D-AE7703D68C78}"/>
              </c:ext>
            </c:extLst>
          </c:dPt>
          <c:dLbls>
            <c:dLbl>
              <c:idx val="0"/>
              <c:layout>
                <c:manualLayout>
                  <c:x val="-4.0626997088688494E-3"/>
                  <c:y val="1.8233262502655606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646382162891427E-2"/>
                      <c:h val="7.87676940137646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C960-4C65-A03D-AE7703D68C78}"/>
                </c:ext>
              </c:extLst>
            </c:dLbl>
            <c:dLbl>
              <c:idx val="1"/>
              <c:layout>
                <c:manualLayout>
                  <c:x val="-4.0626997088688494E-3"/>
                  <c:y val="1.823326249416508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646382162891427E-2"/>
                      <c:h val="7.87676940137646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C960-4C65-A03D-AE7703D68C78}"/>
                </c:ext>
              </c:extLst>
            </c:dLbl>
            <c:dLbl>
              <c:idx val="2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646382162891427E-2"/>
                      <c:h val="7.87676940137646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667-4AE5-841A-3F30043626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no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tx2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La réglementation en agriculture biologique (les produits concernés, l'encadrement des pratiques, les ingrédients autorisés, et les différences avec les réglementations à l'international)</c:v>
                </c:pt>
                <c:pt idx="1">
                  <c:v>Le contrôle des produits biologiques (récurrence des contrôles sur place, traçabilité des produits)</c:v>
                </c:pt>
                <c:pt idx="2">
                  <c:v>L’origine des produits biologiques</c:v>
                </c:pt>
              </c:strCache>
            </c:strRef>
          </c:cat>
          <c:val>
            <c:numRef>
              <c:f>Sheet1!$G$2:$G$4</c:f>
              <c:numCache>
                <c:formatCode>###0%</c:formatCode>
                <c:ptCount val="3"/>
                <c:pt idx="0">
                  <c:v>0.34346991174044483</c:v>
                </c:pt>
                <c:pt idx="1">
                  <c:v>0.34872277510930472</c:v>
                </c:pt>
                <c:pt idx="2">
                  <c:v>0.43681143661234728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960-4C65-A03D-AE7703D68C78}"/>
            </c:ext>
          </c:extLst>
        </c:ser>
        <c:ser>
          <c:idx val="5"/>
          <c:order val="6"/>
          <c:tx>
            <c:strRef>
              <c:f>Sheet1!$H$1</c:f>
              <c:strCache>
                <c:ptCount val="1"/>
                <c:pt idx="0">
                  <c:v>ST rarement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431-4912-945B-DF55E65D2FB3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646382162891427E-2"/>
                      <c:h val="7.87676940137646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431-4912-945B-DF55E65D2FB3}"/>
                </c:ext>
              </c:extLst>
            </c:dLbl>
            <c:dLbl>
              <c:idx val="1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646382162891427E-2"/>
                      <c:h val="7.87676940137646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1431-4912-945B-DF55E65D2FB3}"/>
                </c:ext>
              </c:extLst>
            </c:dLbl>
            <c:dLbl>
              <c:idx val="2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646382162891427E-2"/>
                      <c:h val="7.87676940137646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1431-4912-945B-DF55E65D2F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no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La réglementation en agriculture biologique (les produits concernés, l'encadrement des pratiques, les ingrédients autorisés, et les différences avec les réglementations à l'international)</c:v>
                </c:pt>
                <c:pt idx="1">
                  <c:v>Le contrôle des produits biologiques (récurrence des contrôles sur place, traçabilité des produits)</c:v>
                </c:pt>
                <c:pt idx="2">
                  <c:v>L’origine des produits biologiques</c:v>
                </c:pt>
              </c:strCache>
            </c:strRef>
          </c:cat>
          <c:val>
            <c:numRef>
              <c:f>Sheet1!$H$2:$H$4</c:f>
              <c:numCache>
                <c:formatCode>0%;0%</c:formatCode>
                <c:ptCount val="3"/>
                <c:pt idx="0">
                  <c:v>-0.53108219265869472</c:v>
                </c:pt>
                <c:pt idx="1">
                  <c:v>-0.53427359341946223</c:v>
                </c:pt>
                <c:pt idx="2">
                  <c:v>-0.4536874728655329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31-4912-945B-DF55E65D2F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100"/>
        <c:axId val="1789033776"/>
        <c:axId val="1789764640"/>
      </c:barChart>
      <c:catAx>
        <c:axId val="1789033776"/>
        <c:scaling>
          <c:orientation val="minMax"/>
        </c:scaling>
        <c:delete val="0"/>
        <c:axPos val="l"/>
        <c:numFmt formatCode="###%;###%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pPr>
            <a:endParaRPr lang="fr-FR"/>
          </a:p>
        </c:txPr>
        <c:crossAx val="1789764640"/>
        <c:crosses val="autoZero"/>
        <c:auto val="1"/>
        <c:lblAlgn val="ctr"/>
        <c:lblOffset val="100"/>
        <c:noMultiLvlLbl val="0"/>
      </c:catAx>
      <c:valAx>
        <c:axId val="1789764640"/>
        <c:scaling>
          <c:orientation val="minMax"/>
          <c:max val="1.2"/>
          <c:min val="-1.2"/>
        </c:scaling>
        <c:delete val="1"/>
        <c:axPos val="b"/>
        <c:numFmt formatCode="###0%" sourceLinked="1"/>
        <c:majorTickMark val="out"/>
        <c:minorTickMark val="none"/>
        <c:tickLblPos val="nextTo"/>
        <c:crossAx val="178903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573728122106487"/>
          <c:y val="0"/>
          <c:w val="0.42261457884504045"/>
          <c:h val="0.99897728511223927"/>
        </c:manualLayout>
      </c:layout>
      <c:barChart>
        <c:barDir val="bar"/>
        <c:grouping val="stacked"/>
        <c:varyColors val="0"/>
        <c:ser>
          <c:idx val="6"/>
          <c:order val="0"/>
          <c:tx>
            <c:strRef>
              <c:f>Sheet1!$C$1</c:f>
              <c:strCache>
                <c:ptCount val="1"/>
                <c:pt idx="0">
                  <c:v>Plutôt d’accord</c:v>
                </c:pt>
              </c:strCache>
            </c:strRef>
          </c:tx>
          <c:spPr>
            <a:solidFill>
              <a:schemeClr val="bg2"/>
            </a:solidFill>
            <a:ln w="28575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Faire la cuisine est une corvée</c:v>
                </c:pt>
                <c:pt idx="1">
                  <c:v>Je privilégie l’aspect pratique / gain de temps pour mes achats de produits alimentaires</c:v>
                </c:pt>
                <c:pt idx="2">
                  <c:v>On dit de moi que je suis un/e bon/ne cuisinier/e</c:v>
                </c:pt>
                <c:pt idx="3">
                  <c:v>J’aime prendre le temps de préparer les repas, même en semaine</c:v>
                </c:pt>
              </c:strCache>
            </c:strRef>
          </c:cat>
          <c:val>
            <c:numRef>
              <c:f>Sheet1!$C$2:$C$5</c:f>
              <c:numCache>
                <c:formatCode>###0%</c:formatCode>
                <c:ptCount val="4"/>
                <c:pt idx="0">
                  <c:v>0.23471817048379764</c:v>
                </c:pt>
                <c:pt idx="1">
                  <c:v>0.4808422256710263</c:v>
                </c:pt>
                <c:pt idx="2">
                  <c:v>0.50874514849447894</c:v>
                </c:pt>
                <c:pt idx="3">
                  <c:v>0.44095861165310363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C960-4C65-A03D-AE7703D68C78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Tout à fait d’accord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Faire la cuisine est une corvée</c:v>
                </c:pt>
                <c:pt idx="1">
                  <c:v>Je privilégie l’aspect pratique / gain de temps pour mes achats de produits alimentaires</c:v>
                </c:pt>
                <c:pt idx="2">
                  <c:v>On dit de moi que je suis un/e bon/ne cuisinier/e</c:v>
                </c:pt>
                <c:pt idx="3">
                  <c:v>J’aime prendre le temps de préparer les repas, même en semaine</c:v>
                </c:pt>
              </c:strCache>
            </c:strRef>
          </c:cat>
          <c:val>
            <c:numRef>
              <c:f>Sheet1!$B$2:$B$5</c:f>
              <c:numCache>
                <c:formatCode>###0%</c:formatCode>
                <c:ptCount val="4"/>
                <c:pt idx="0">
                  <c:v>0.10091388025124197</c:v>
                </c:pt>
                <c:pt idx="1">
                  <c:v>0.13552381742719732</c:v>
                </c:pt>
                <c:pt idx="2">
                  <c:v>0.20474680740761339</c:v>
                </c:pt>
                <c:pt idx="3">
                  <c:v>0.2775561407115853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60-4C65-A03D-AE7703D68C78}"/>
            </c:ext>
          </c:extLst>
        </c:ser>
        <c:ser>
          <c:idx val="1"/>
          <c:order val="2"/>
          <c:tx>
            <c:strRef>
              <c:f>Sheet1!$D$1</c:f>
              <c:strCache>
                <c:ptCount val="1"/>
                <c:pt idx="0">
                  <c:v>Plutôt pas d’accord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28575">
              <a:noFill/>
            </a:ln>
            <a:effectLst/>
          </c:spPr>
          <c:invertIfNegative val="0"/>
          <c:dLbls>
            <c:numFmt formatCode="##%;##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Faire la cuisine est une corvée</c:v>
                </c:pt>
                <c:pt idx="1">
                  <c:v>Je privilégie l’aspect pratique / gain de temps pour mes achats de produits alimentaires</c:v>
                </c:pt>
                <c:pt idx="2">
                  <c:v>On dit de moi que je suis un/e bon/ne cuisinier/e</c:v>
                </c:pt>
                <c:pt idx="3">
                  <c:v>J’aime prendre le temps de préparer les repas, même en semaine</c:v>
                </c:pt>
              </c:strCache>
            </c:strRef>
          </c:cat>
          <c:val>
            <c:numRef>
              <c:f>Sheet1!$D$2:$D$5</c:f>
              <c:numCache>
                <c:formatCode>###0%</c:formatCode>
                <c:ptCount val="4"/>
                <c:pt idx="0">
                  <c:v>-0.37349499383439011</c:v>
                </c:pt>
                <c:pt idx="1">
                  <c:v>-0.31459724230386649</c:v>
                </c:pt>
                <c:pt idx="2">
                  <c:v>-0.19599519720256578</c:v>
                </c:pt>
                <c:pt idx="3">
                  <c:v>-0.21073046374894455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60-4C65-A03D-AE7703D68C78}"/>
            </c:ext>
          </c:extLst>
        </c:ser>
        <c:ser>
          <c:idx val="2"/>
          <c:order val="3"/>
          <c:tx>
            <c:strRef>
              <c:f>Sheet1!$E$1</c:f>
              <c:strCache>
                <c:ptCount val="1"/>
                <c:pt idx="0">
                  <c:v>Pas du tout d’accord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28575"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82E-4622-A7B8-695DCE4BE583}"/>
                </c:ext>
              </c:extLst>
            </c:dLbl>
            <c:numFmt formatCode="###%;###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Faire la cuisine est une corvée</c:v>
                </c:pt>
                <c:pt idx="1">
                  <c:v>Je privilégie l’aspect pratique / gain de temps pour mes achats de produits alimentaires</c:v>
                </c:pt>
                <c:pt idx="2">
                  <c:v>On dit de moi que je suis un/e bon/ne cuisinier/e</c:v>
                </c:pt>
                <c:pt idx="3">
                  <c:v>J’aime prendre le temps de préparer les repas, même en semaine</c:v>
                </c:pt>
              </c:strCache>
            </c:strRef>
          </c:cat>
          <c:val>
            <c:numRef>
              <c:f>Sheet1!$E$2:$E$5</c:f>
              <c:numCache>
                <c:formatCode>###0%</c:formatCode>
                <c:ptCount val="4"/>
                <c:pt idx="0">
                  <c:v>-0.29087295543056896</c:v>
                </c:pt>
                <c:pt idx="1">
                  <c:v>-6.9036714597908208E-2</c:v>
                </c:pt>
                <c:pt idx="2">
                  <c:v>-9.0512846895340199E-2</c:v>
                </c:pt>
                <c:pt idx="3">
                  <c:v>-7.0754783886364581E-2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60-4C65-A03D-AE7703D68C78}"/>
            </c:ext>
          </c:extLst>
        </c:ser>
        <c:ser>
          <c:idx val="3"/>
          <c:order val="4"/>
          <c:tx>
            <c:strRef>
              <c:f>Sheet1!$F$1</c:f>
              <c:strCache>
                <c:ptCount val="1"/>
                <c:pt idx="0">
                  <c:v>ST régulièrement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numFmt formatCode="###%;###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tx2"/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Faire la cuisine est une corvée</c:v>
                </c:pt>
                <c:pt idx="1">
                  <c:v>Je privilégie l’aspect pratique / gain de temps pour mes achats de produits alimentaires</c:v>
                </c:pt>
                <c:pt idx="2">
                  <c:v>On dit de moi que je suis un/e bon/ne cuisinier/e</c:v>
                </c:pt>
                <c:pt idx="3">
                  <c:v>J’aime prendre le temps de préparer les repas, même en semaine</c:v>
                </c:pt>
              </c:strCache>
            </c:strRef>
          </c:cat>
          <c:val>
            <c:numRef>
              <c:f>Sheet1!$F$2:$F$5</c:f>
              <c:numCache>
                <c:formatCode>###0%</c:formatCode>
                <c:ptCount val="4"/>
                <c:pt idx="0">
                  <c:v>0.3356320507350396</c:v>
                </c:pt>
                <c:pt idx="1">
                  <c:v>0.61636604309822363</c:v>
                </c:pt>
                <c:pt idx="2">
                  <c:v>0.71349195590209236</c:v>
                </c:pt>
                <c:pt idx="3">
                  <c:v>0.71851475236468887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960-4C65-A03D-AE7703D68C78}"/>
            </c:ext>
          </c:extLst>
        </c:ser>
        <c:ser>
          <c:idx val="4"/>
          <c:order val="5"/>
          <c:tx>
            <c:strRef>
              <c:f>Sheet1!$G$1</c:f>
              <c:strCache>
                <c:ptCount val="1"/>
                <c:pt idx="0">
                  <c:v>ST rarement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no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Faire la cuisine est une corvée</c:v>
                </c:pt>
                <c:pt idx="1">
                  <c:v>Je privilégie l’aspect pratique / gain de temps pour mes achats de produits alimentaires</c:v>
                </c:pt>
                <c:pt idx="2">
                  <c:v>On dit de moi que je suis un/e bon/ne cuisinier/e</c:v>
                </c:pt>
                <c:pt idx="3">
                  <c:v>J’aime prendre le temps de préparer les repas, même en semaine</c:v>
                </c:pt>
              </c:strCache>
            </c:strRef>
          </c:cat>
          <c:val>
            <c:numRef>
              <c:f>Sheet1!$G$2:$G$5</c:f>
              <c:numCache>
                <c:formatCode>0%;0%</c:formatCode>
                <c:ptCount val="4"/>
                <c:pt idx="0">
                  <c:v>-0.66436794926495901</c:v>
                </c:pt>
                <c:pt idx="1">
                  <c:v>-0.38363395690177471</c:v>
                </c:pt>
                <c:pt idx="2">
                  <c:v>-0.28650804409790598</c:v>
                </c:pt>
                <c:pt idx="3">
                  <c:v>-0.28148524763530913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960-4C65-A03D-AE7703D68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100"/>
        <c:axId val="1789033776"/>
        <c:axId val="1789764640"/>
      </c:barChart>
      <c:catAx>
        <c:axId val="1789033776"/>
        <c:scaling>
          <c:orientation val="minMax"/>
        </c:scaling>
        <c:delete val="0"/>
        <c:axPos val="l"/>
        <c:numFmt formatCode="###%;###%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00" b="0" i="0" u="none" strike="noStrike" kern="1200" baseline="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pPr>
            <a:endParaRPr lang="fr-FR"/>
          </a:p>
        </c:txPr>
        <c:crossAx val="1789764640"/>
        <c:crosses val="autoZero"/>
        <c:auto val="1"/>
        <c:lblAlgn val="ctr"/>
        <c:lblOffset val="100"/>
        <c:noMultiLvlLbl val="0"/>
      </c:catAx>
      <c:valAx>
        <c:axId val="1789764640"/>
        <c:scaling>
          <c:orientation val="minMax"/>
          <c:max val="1.2"/>
          <c:min val="-1.4"/>
        </c:scaling>
        <c:delete val="1"/>
        <c:axPos val="b"/>
        <c:numFmt formatCode="###0%" sourceLinked="1"/>
        <c:majorTickMark val="out"/>
        <c:minorTickMark val="none"/>
        <c:tickLblPos val="nextTo"/>
        <c:crossAx val="178903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974498847731164"/>
          <c:y val="0"/>
          <c:w val="0.34089490971771402"/>
          <c:h val="0.9749891110729638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F48-4EC4-971E-E4B93662B0FA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7A5-4666-B98C-C3E0960BB9A6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F48-4EC4-971E-E4B93662B0FA}"/>
              </c:ext>
            </c:extLst>
          </c:dPt>
          <c:dPt>
            <c:idx val="6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245-4963-8489-411DE6F2860D}"/>
              </c:ext>
            </c:extLst>
          </c:dPt>
          <c:dPt>
            <c:idx val="10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245-4963-8489-411DE6F2860D}"/>
              </c:ext>
            </c:extLst>
          </c:dPt>
          <c:dPt>
            <c:idx val="11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245-4963-8489-411DE6F2860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Book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Feuil1!$A$2:$A$13</c:f>
              <c:strCache>
                <c:ptCount val="12"/>
                <c:pt idx="0">
                  <c:v>NSP</c:v>
                </c:pt>
                <c:pt idx="1">
                  <c:v>Autres</c:v>
                </c:pt>
                <c:pt idx="2">
                  <c:v>Aucune préférence</c:v>
                </c:pt>
                <c:pt idx="3">
                  <c:v>Pain (ou biscottes…)</c:v>
                </c:pt>
                <c:pt idx="4">
                  <c:v>Boissons</c:v>
                </c:pt>
                <c:pt idx="5">
                  <c:v>Biscuits, produits pour le petit-déjeuner</c:v>
                </c:pt>
                <c:pt idx="6">
                  <c:v>Produits carnés</c:v>
                </c:pt>
                <c:pt idx="7">
                  <c:v>Céréales, légumineuses et produits associés</c:v>
                </c:pt>
                <c:pt idx="8">
                  <c:v>Epicerie (chocolat, riz, pâtes,...)</c:v>
                </c:pt>
                <c:pt idx="9">
                  <c:v>Œufs</c:v>
                </c:pt>
                <c:pt idx="10">
                  <c:v>Produits laitiers</c:v>
                </c:pt>
                <c:pt idx="11">
                  <c:v>Fruits et légumes</c:v>
                </c:pt>
              </c:strCache>
            </c:strRef>
          </c:cat>
          <c:val>
            <c:numRef>
              <c:f>Feuil1!$B$2:$B$13</c:f>
              <c:numCache>
                <c:formatCode>###0%</c:formatCode>
                <c:ptCount val="12"/>
                <c:pt idx="0">
                  <c:v>8.6568934216615739E-2</c:v>
                </c:pt>
                <c:pt idx="1">
                  <c:v>2.5130337318712857E-2</c:v>
                </c:pt>
                <c:pt idx="2">
                  <c:v>0.13377088954801403</c:v>
                </c:pt>
                <c:pt idx="3">
                  <c:v>1.198064341400667E-2</c:v>
                </c:pt>
                <c:pt idx="4">
                  <c:v>3.7696828411922102E-2</c:v>
                </c:pt>
                <c:pt idx="5">
                  <c:v>3.8879770427651436E-2</c:v>
                </c:pt>
                <c:pt idx="6">
                  <c:v>3.969533202719118E-2</c:v>
                </c:pt>
                <c:pt idx="7">
                  <c:v>4.0866479076387983E-2</c:v>
                </c:pt>
                <c:pt idx="8">
                  <c:v>4.8691722423524271E-2</c:v>
                </c:pt>
                <c:pt idx="9">
                  <c:v>6.2212351014503738E-2</c:v>
                </c:pt>
                <c:pt idx="10">
                  <c:v>9.3237751802641225E-2</c:v>
                </c:pt>
                <c:pt idx="11">
                  <c:v>0.4577917419394894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48-4EC4-971E-E4B93662B0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41866272"/>
        <c:axId val="1512982911"/>
      </c:barChart>
      <c:catAx>
        <c:axId val="241866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ea typeface="+mn-ea"/>
                <a:cs typeface="+mn-cs"/>
              </a:defRPr>
            </a:pPr>
            <a:endParaRPr lang="fr-FR"/>
          </a:p>
        </c:txPr>
        <c:crossAx val="1512982911"/>
        <c:crosses val="autoZero"/>
        <c:auto val="1"/>
        <c:lblAlgn val="ctr"/>
        <c:lblOffset val="100"/>
        <c:noMultiLvlLbl val="0"/>
      </c:catAx>
      <c:valAx>
        <c:axId val="1512982911"/>
        <c:scaling>
          <c:orientation val="minMax"/>
        </c:scaling>
        <c:delete val="1"/>
        <c:axPos val="b"/>
        <c:numFmt formatCode="###0%" sourceLinked="1"/>
        <c:majorTickMark val="none"/>
        <c:minorTickMark val="none"/>
        <c:tickLblPos val="nextTo"/>
        <c:crossAx val="241866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7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8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9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0.01486</cdr:x>
      <cdr:y>0.02073</cdr:y>
    </cdr:from>
    <cdr:to>
      <cdr:x>0.55457</cdr:x>
      <cdr:y>0.7778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27704" y="62396"/>
          <a:ext cx="4638148" cy="227872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85000"/>
            <a:alpha val="54902"/>
          </a:schemeClr>
        </a:solidFill>
        <a:ln xmlns:a="http://schemas.openxmlformats.org/drawingml/2006/main" w="12700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fr-FR" dirty="0">
            <a:solidFill>
              <a:schemeClr val="tx1"/>
            </a:solidFill>
            <a:latin typeface="Avenir Book"/>
          </a:endParaRPr>
        </a:p>
      </cdr:txBody>
    </cdr:sp>
  </cdr:relSizeAnchor>
  <cdr:relSizeAnchor xmlns:cdr="http://schemas.openxmlformats.org/drawingml/2006/chartDrawing">
    <cdr:from>
      <cdr:x>0.46966</cdr:x>
      <cdr:y>0.33494</cdr:y>
    </cdr:from>
    <cdr:to>
      <cdr:x>0.48365</cdr:x>
      <cdr:y>0.37329</cdr:y>
    </cdr:to>
    <cdr:sp macro="" textlink="">
      <cdr:nvSpPr>
        <cdr:cNvPr id="4" name="ZoneTexte 13">
          <a:extLst xmlns:a="http://schemas.openxmlformats.org/drawingml/2006/main">
            <a:ext uri="{FF2B5EF4-FFF2-40B4-BE49-F238E27FC236}">
              <a16:creationId xmlns:a16="http://schemas.microsoft.com/office/drawing/2014/main" id="{09445919-9E9C-4777-85C0-557EF72CBFDD}"/>
            </a:ext>
          </a:extLst>
        </cdr:cNvPr>
        <cdr:cNvSpPr txBox="1"/>
      </cdr:nvSpPr>
      <cdr:spPr>
        <a:xfrm xmlns:a="http://schemas.openxmlformats.org/drawingml/2006/main">
          <a:off x="5381558" y="1344191"/>
          <a:ext cx="160303" cy="1538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CA" sz="1000" b="1" dirty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rPr>
            <a:t>↑</a:t>
          </a:r>
          <a:endParaRPr lang="fr-FR" sz="1000" dirty="0">
            <a:latin typeface="Avenir Book"/>
          </a:endParaRPr>
        </a:p>
      </cdr:txBody>
    </cdr:sp>
  </cdr:relSizeAnchor>
  <cdr:relSizeAnchor xmlns:cdr="http://schemas.openxmlformats.org/drawingml/2006/chartDrawing">
    <cdr:from>
      <cdr:x>0.52076</cdr:x>
      <cdr:y>0.2072</cdr:y>
    </cdr:from>
    <cdr:to>
      <cdr:x>0.53476</cdr:x>
      <cdr:y>0.24555</cdr:y>
    </cdr:to>
    <cdr:sp macro="" textlink="">
      <cdr:nvSpPr>
        <cdr:cNvPr id="5" name="ZoneTexte 14">
          <a:extLst xmlns:a="http://schemas.openxmlformats.org/drawingml/2006/main">
            <a:ext uri="{FF2B5EF4-FFF2-40B4-BE49-F238E27FC236}">
              <a16:creationId xmlns:a16="http://schemas.microsoft.com/office/drawing/2014/main" id="{66B0CF38-9FA3-4631-ACB1-6FF1E9753093}"/>
            </a:ext>
          </a:extLst>
        </cdr:cNvPr>
        <cdr:cNvSpPr txBox="1"/>
      </cdr:nvSpPr>
      <cdr:spPr>
        <a:xfrm xmlns:a="http://schemas.openxmlformats.org/drawingml/2006/main">
          <a:off x="5967083" y="831541"/>
          <a:ext cx="160417" cy="1538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CA" sz="1000" b="1" dirty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rPr>
            <a:t>↑</a:t>
          </a:r>
          <a:endParaRPr lang="fr-FR" sz="1000" dirty="0">
            <a:latin typeface="Avenir Book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3D9E8-E1A3-43C3-9CCD-C61DC7E9CD0F}" type="datetimeFigureOut">
              <a:rPr lang="fr-FR" smtClean="0"/>
              <a:t>28/02/2024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0C22F-9539-4797-AD3F-9E4E578984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2737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CFDF45-B975-C84E-941F-BF23B351648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879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Contrôle remonter avec la confiance puis questions les connaissances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FDF45-B975-C84E-941F-BF23B351648D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3387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FDF45-B975-C84E-941F-BF23B351648D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522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Étendue de l’offre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FDF45-B975-C84E-941F-BF23B351648D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439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Remonter en 2</a:t>
            </a:r>
            <a:r>
              <a:rPr lang="fr-FR" baseline="30000" dirty="0"/>
              <a:t>e</a:t>
            </a:r>
            <a:r>
              <a:rPr lang="fr-FR" dirty="0"/>
              <a:t> sous partie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0C22F-9539-4797-AD3F-9E4E578984F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639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GARDER JUSTE LABEL AB ET EUROFEUILLE ///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FDF45-B975-C84E-941F-BF23B351648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194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Mettre avec information / connaissance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FDF45-B975-C84E-941F-BF23B351648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3827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FDF45-B975-C84E-941F-BF23B351648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3312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FDF45-B975-C84E-941F-BF23B351648D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6383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Regarder les profils pour croisement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FDF45-B975-C84E-941F-BF23B351648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7110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Redescendre en avant collectif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0C22F-9539-4797-AD3F-9E4E578984F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0701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Eviter le gaspillage regarder les profils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FDF45-B975-C84E-941F-BF23B351648D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780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A204E3E-A388-E247-B5B3-ED693D3788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704A1EBA-1707-FB48-BDC2-7C4620AB88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937" y="2005052"/>
            <a:ext cx="11227200" cy="4315200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360000" tIns="360000" rIns="360000" bIns="360000" rtlCol="0" anchor="t" anchorCtr="0">
            <a:normAutofit/>
          </a:bodyPr>
          <a:lstStyle>
            <a:lvl1pPr>
              <a:defRPr lang="fr-FR" sz="1600" i="1" dirty="0">
                <a:solidFill>
                  <a:schemeClr val="tx1"/>
                </a:solidFill>
              </a:defRPr>
            </a:lvl1pPr>
          </a:lstStyle>
          <a:p>
            <a:pPr lvl="0" algn="r"/>
            <a:r>
              <a:rPr lang="fr-FR"/>
              <a:t>Insérez votre image ici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37" y="2815773"/>
            <a:ext cx="7344568" cy="1614147"/>
          </a:xfrm>
          <a:noFill/>
        </p:spPr>
        <p:txBody>
          <a:bodyPr lIns="0" tIns="0" rIns="0" bIns="0" anchor="b">
            <a:noAutofit/>
          </a:bodyPr>
          <a:lstStyle>
            <a:lvl1pPr algn="l">
              <a:defRPr sz="4800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938" y="4424173"/>
            <a:ext cx="5563895" cy="761735"/>
          </a:xfrm>
          <a:noFill/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779" y="5776328"/>
            <a:ext cx="2743200" cy="365125"/>
          </a:xfrm>
        </p:spPr>
        <p:txBody>
          <a:bodyPr lIns="0" tIns="0" rIns="0" bIns="0" anchor="b" anchorCtr="0"/>
          <a:lstStyle>
            <a:lvl1pPr>
              <a:defRPr sz="1867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DF28DD-2510-9F45-9CBF-18D753D38BAF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5" name="Picture 2" descr="Accueil - L'ObSoCo">
            <a:extLst>
              <a:ext uri="{FF2B5EF4-FFF2-40B4-BE49-F238E27FC236}">
                <a16:creationId xmlns:a16="http://schemas.microsoft.com/office/drawing/2014/main" id="{90DEA187-3CE0-E8B9-49FE-8D0800E3FC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241" y="1000665"/>
            <a:ext cx="2723896" cy="40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081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mosaï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02" y="1258395"/>
            <a:ext cx="6935669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05880"/>
            <a:ext cx="4114800" cy="365125"/>
          </a:xfrm>
        </p:spPr>
        <p:txBody>
          <a:bodyPr/>
          <a:lstStyle/>
          <a:p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</a:rPr>
              <a:t>Source : Baromètre des produits biologiques en France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74D16-76FD-E943-926D-9D035831C385}"/>
              </a:ext>
            </a:extLst>
          </p:cNvPr>
          <p:cNvSpPr/>
          <p:nvPr userDrawn="1"/>
        </p:nvSpPr>
        <p:spPr>
          <a:xfrm>
            <a:off x="474600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B0E5200-B025-C741-B7C0-9B5B2025DB45}"/>
              </a:ext>
            </a:extLst>
          </p:cNvPr>
          <p:cNvCxnSpPr/>
          <p:nvPr userDrawn="1"/>
        </p:nvCxnSpPr>
        <p:spPr>
          <a:xfrm>
            <a:off x="490200" y="2703095"/>
            <a:ext cx="127443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9FAD5940-5DCF-A34E-A455-D5A34471DD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245" y="2880785"/>
            <a:ext cx="6935889" cy="280354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8CC5F6FB-31C4-644B-9EAB-D7244D44CA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133" y="5711549"/>
            <a:ext cx="6936000" cy="400049"/>
          </a:xfrm>
        </p:spPr>
        <p:txBody>
          <a:bodyPr anchor="b" anchorCtr="0"/>
          <a:lstStyle>
            <a:lvl1pPr>
              <a:defRPr sz="933">
                <a:solidFill>
                  <a:schemeClr val="tx1"/>
                </a:solidFill>
              </a:defRPr>
            </a:lvl1pPr>
            <a:lvl2pPr marL="14817" indent="0">
              <a:buNone/>
              <a:defRPr/>
            </a:lvl2pPr>
          </a:lstStyle>
          <a:p>
            <a:pPr lvl="0"/>
            <a:r>
              <a:rPr lang="fr-FR"/>
              <a:t>Précision, légende ou note de bas de page.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01685218-1635-A445-8A25-24A11425593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79339" y="1941654"/>
            <a:ext cx="2070100" cy="2084916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4" name="Espace réservé pour une image  8">
            <a:extLst>
              <a:ext uri="{FF2B5EF4-FFF2-40B4-BE49-F238E27FC236}">
                <a16:creationId xmlns:a16="http://schemas.microsoft.com/office/drawing/2014/main" id="{4A677ABE-8895-5543-878E-29D1DAEE0C5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648326" y="1941654"/>
            <a:ext cx="2070100" cy="2084916"/>
          </a:xfrm>
          <a:solidFill>
            <a:schemeClr val="tx2"/>
          </a:solidFill>
          <a:ln>
            <a:noFill/>
          </a:ln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5" name="Espace réservé pour une image  8">
            <a:extLst>
              <a:ext uri="{FF2B5EF4-FFF2-40B4-BE49-F238E27FC236}">
                <a16:creationId xmlns:a16="http://schemas.microsoft.com/office/drawing/2014/main" id="{C0375785-3AE8-4F47-BFD2-B29EE75935A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79339" y="4026682"/>
            <a:ext cx="2070100" cy="2084916"/>
          </a:xfrm>
          <a:solidFill>
            <a:schemeClr val="accent4"/>
          </a:solidFill>
          <a:ln>
            <a:noFill/>
          </a:ln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6" name="Espace réservé pour une image  8">
            <a:extLst>
              <a:ext uri="{FF2B5EF4-FFF2-40B4-BE49-F238E27FC236}">
                <a16:creationId xmlns:a16="http://schemas.microsoft.com/office/drawing/2014/main" id="{93EC84B3-269D-4E42-A533-A83AD4A03D1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8326" y="4026682"/>
            <a:ext cx="2070100" cy="2084916"/>
          </a:xfrm>
          <a:solidFill>
            <a:schemeClr val="accent2"/>
          </a:solidFill>
          <a:ln>
            <a:noFill/>
          </a:ln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14855E2-6ADA-ED42-AC2C-71C1BA5B72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1BAB4BF-D6C6-02EF-C477-F90A2FA9FF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54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encadré à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02" y="1258395"/>
            <a:ext cx="6935669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</a:rPr>
              <a:t>Source : Baromètre des produits biologiques en France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74D16-76FD-E943-926D-9D035831C385}"/>
              </a:ext>
            </a:extLst>
          </p:cNvPr>
          <p:cNvSpPr/>
          <p:nvPr userDrawn="1"/>
        </p:nvSpPr>
        <p:spPr>
          <a:xfrm>
            <a:off x="474600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B0E5200-B025-C741-B7C0-9B5B2025DB45}"/>
              </a:ext>
            </a:extLst>
          </p:cNvPr>
          <p:cNvCxnSpPr/>
          <p:nvPr userDrawn="1"/>
        </p:nvCxnSpPr>
        <p:spPr>
          <a:xfrm>
            <a:off x="490200" y="2703095"/>
            <a:ext cx="127443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9FAD5940-5DCF-A34E-A455-D5A34471DD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245" y="2880785"/>
            <a:ext cx="6935889" cy="280354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8CC5F6FB-31C4-644B-9EAB-D7244D44CA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133" y="5711549"/>
            <a:ext cx="6936000" cy="400049"/>
          </a:xfrm>
        </p:spPr>
        <p:txBody>
          <a:bodyPr anchor="b" anchorCtr="0"/>
          <a:lstStyle>
            <a:lvl1pPr>
              <a:defRPr sz="933">
                <a:solidFill>
                  <a:schemeClr val="tx1"/>
                </a:solidFill>
              </a:defRPr>
            </a:lvl1pPr>
            <a:lvl2pPr marL="14817" indent="0">
              <a:buNone/>
              <a:defRPr/>
            </a:lvl2pPr>
          </a:lstStyle>
          <a:p>
            <a:pPr lvl="0"/>
            <a:r>
              <a:rPr lang="fr-FR"/>
              <a:t>Précision, légende ou note de bas de page.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4BF4C12A-8D9F-B141-B3CC-5EFF4C965D1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586133" y="482601"/>
            <a:ext cx="4114800" cy="5628993"/>
          </a:xfrm>
          <a:solidFill>
            <a:schemeClr val="bg1">
              <a:lumMod val="85000"/>
            </a:schemeClr>
          </a:solidFill>
        </p:spPr>
        <p:txBody>
          <a:bodyPr lIns="180000" tIns="180000" rIns="180000" bIns="180000" anchor="ctr" anchorCtr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D868637-F0E0-074B-9821-992A40519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98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encadré à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2156" y="1258395"/>
            <a:ext cx="6678889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74D16-76FD-E943-926D-9D035831C385}"/>
              </a:ext>
            </a:extLst>
          </p:cNvPr>
          <p:cNvSpPr/>
          <p:nvPr userDrawn="1"/>
        </p:nvSpPr>
        <p:spPr>
          <a:xfrm>
            <a:off x="474600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B0E5200-B025-C741-B7C0-9B5B2025DB45}"/>
              </a:ext>
            </a:extLst>
          </p:cNvPr>
          <p:cNvCxnSpPr/>
          <p:nvPr userDrawn="1"/>
        </p:nvCxnSpPr>
        <p:spPr>
          <a:xfrm>
            <a:off x="5021943" y="2703095"/>
            <a:ext cx="127443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9FAD5940-5DCF-A34E-A455-D5A34471DD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943" y="2880785"/>
            <a:ext cx="6679101" cy="280354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8CC5F6FB-31C4-644B-9EAB-D7244D44CA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1943" y="5711549"/>
            <a:ext cx="6679101" cy="400049"/>
          </a:xfrm>
        </p:spPr>
        <p:txBody>
          <a:bodyPr anchor="b" anchorCtr="0"/>
          <a:lstStyle>
            <a:lvl1pPr>
              <a:defRPr sz="933">
                <a:solidFill>
                  <a:schemeClr val="tx1"/>
                </a:solidFill>
              </a:defRPr>
            </a:lvl1pPr>
            <a:lvl2pPr marL="14817" indent="0">
              <a:buNone/>
              <a:defRPr/>
            </a:lvl2pPr>
          </a:lstStyle>
          <a:p>
            <a:pPr lvl="0"/>
            <a:r>
              <a:rPr lang="fr-FR"/>
              <a:t>Précision, légende ou note de bas de page.</a:t>
            </a:r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D4412526-C4D2-9945-B7DE-4A481BC1950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4134" y="1975631"/>
            <a:ext cx="4142317" cy="4135967"/>
          </a:xfrm>
          <a:solidFill>
            <a:schemeClr val="bg2"/>
          </a:solidFill>
        </p:spPr>
        <p:txBody>
          <a:bodyPr lIns="180000" tIns="180000" rIns="180000" bIns="180000" anchor="ctr" anchorCtr="0"/>
          <a:lstStyle>
            <a:lvl1pPr algn="r">
              <a:defRPr sz="2800">
                <a:solidFill>
                  <a:schemeClr val="bg1"/>
                </a:solidFill>
              </a:defRPr>
            </a:lvl1pPr>
            <a:lvl2pPr marL="14817" indent="0" algn="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2pPr>
            <a:lvl3pPr algn="r">
              <a:defRPr>
                <a:solidFill>
                  <a:schemeClr val="bg1"/>
                </a:solidFill>
              </a:defRPr>
            </a:lvl3pPr>
            <a:lvl4pPr algn="r">
              <a:buClrTx/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020F4DC-63F1-D144-9351-40DB1D8E58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C19856D-BB9D-6E7B-4469-7B4DCB047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5880"/>
            <a:ext cx="4114800" cy="365125"/>
          </a:xfrm>
        </p:spPr>
        <p:txBody>
          <a:bodyPr/>
          <a:lstStyle/>
          <a:p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</a:rPr>
              <a:t>Source : Baromètre des produits biologiques en France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C76A59-6305-197D-4DBB-DAAB73D7AA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76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01" y="1258395"/>
            <a:ext cx="11226444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74D16-76FD-E943-926D-9D035831C385}"/>
              </a:ext>
            </a:extLst>
          </p:cNvPr>
          <p:cNvSpPr/>
          <p:nvPr userDrawn="1"/>
        </p:nvSpPr>
        <p:spPr>
          <a:xfrm>
            <a:off x="474600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B0E5200-B025-C741-B7C0-9B5B2025DB45}"/>
              </a:ext>
            </a:extLst>
          </p:cNvPr>
          <p:cNvCxnSpPr/>
          <p:nvPr userDrawn="1"/>
        </p:nvCxnSpPr>
        <p:spPr>
          <a:xfrm>
            <a:off x="490200" y="2703095"/>
            <a:ext cx="127443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9FAD5940-5DCF-A34E-A455-D5A34471DD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133" y="2880785"/>
            <a:ext cx="11226800" cy="40005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90E07264-E818-6749-8579-7DA9007C4F84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88649" y="3812381"/>
            <a:ext cx="2233084" cy="2233083"/>
          </a:xfrm>
          <a:solidFill>
            <a:schemeClr val="accent2"/>
          </a:solidFill>
        </p:spPr>
        <p:txBody>
          <a:bodyPr lIns="72000" tIns="72000" rIns="72000" bIns="72000" anchor="ctr" anchorCtr="0"/>
          <a:lstStyle>
            <a:lvl1pPr algn="ctr">
              <a:lnSpc>
                <a:spcPct val="80000"/>
              </a:lnSpc>
              <a:spcBef>
                <a:spcPts val="2000"/>
              </a:spcBef>
              <a:defRPr sz="3733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marL="114297" indent="-114297" algn="ctr">
              <a:buClrTx/>
              <a:tabLst/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Chiffre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34" name="Espace réservé du contenu 10">
            <a:extLst>
              <a:ext uri="{FF2B5EF4-FFF2-40B4-BE49-F238E27FC236}">
                <a16:creationId xmlns:a16="http://schemas.microsoft.com/office/drawing/2014/main" id="{0940F409-5808-3648-89B9-D332B98A270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22591" y="3812381"/>
            <a:ext cx="2233084" cy="2233083"/>
          </a:xfrm>
          <a:solidFill>
            <a:schemeClr val="tx2"/>
          </a:solidFill>
        </p:spPr>
        <p:txBody>
          <a:bodyPr lIns="72000" tIns="72000" rIns="72000" bIns="72000" anchor="ctr" anchorCtr="0"/>
          <a:lstStyle>
            <a:lvl1pPr algn="ctr">
              <a:lnSpc>
                <a:spcPct val="80000"/>
              </a:lnSpc>
              <a:spcBef>
                <a:spcPts val="2000"/>
              </a:spcBef>
              <a:defRPr sz="3733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marL="114297" indent="-114297" algn="ctr">
              <a:buClrTx/>
              <a:tabLst/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Chiffre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35" name="Espace réservé du contenu 10">
            <a:extLst>
              <a:ext uri="{FF2B5EF4-FFF2-40B4-BE49-F238E27FC236}">
                <a16:creationId xmlns:a16="http://schemas.microsoft.com/office/drawing/2014/main" id="{F391F8FB-007D-EC49-9FA4-A5901F717C4B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4956534" y="3812381"/>
            <a:ext cx="2233084" cy="2233083"/>
          </a:xfrm>
          <a:solidFill>
            <a:schemeClr val="bg2"/>
          </a:solidFill>
        </p:spPr>
        <p:txBody>
          <a:bodyPr lIns="72000" tIns="72000" rIns="72000" bIns="72000" anchor="ctr" anchorCtr="0"/>
          <a:lstStyle>
            <a:lvl1pPr algn="ctr">
              <a:lnSpc>
                <a:spcPct val="80000"/>
              </a:lnSpc>
              <a:spcBef>
                <a:spcPts val="2000"/>
              </a:spcBef>
              <a:defRPr sz="3733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marL="114297" indent="-114297" algn="ctr">
              <a:buClrTx/>
              <a:tabLst/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Chiffre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36" name="Espace réservé du contenu 10">
            <a:extLst>
              <a:ext uri="{FF2B5EF4-FFF2-40B4-BE49-F238E27FC236}">
                <a16:creationId xmlns:a16="http://schemas.microsoft.com/office/drawing/2014/main" id="{F6020076-D3C7-FB4D-A62C-667F8AFE02AF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190477" y="3812381"/>
            <a:ext cx="2233084" cy="2233083"/>
          </a:xfrm>
          <a:solidFill>
            <a:schemeClr val="accent1"/>
          </a:solidFill>
        </p:spPr>
        <p:txBody>
          <a:bodyPr lIns="72000" tIns="72000" rIns="72000" bIns="72000" anchor="ctr" anchorCtr="0"/>
          <a:lstStyle>
            <a:lvl1pPr algn="ctr">
              <a:lnSpc>
                <a:spcPct val="80000"/>
              </a:lnSpc>
              <a:spcBef>
                <a:spcPts val="2000"/>
              </a:spcBef>
              <a:defRPr sz="3733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marL="114297" indent="-114297" algn="ctr">
              <a:buClrTx/>
              <a:tabLst/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Chiffre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37" name="Espace réservé du contenu 10">
            <a:extLst>
              <a:ext uri="{FF2B5EF4-FFF2-40B4-BE49-F238E27FC236}">
                <a16:creationId xmlns:a16="http://schemas.microsoft.com/office/drawing/2014/main" id="{0C61AA95-6A6A-DC4E-86BA-56D9EE4FF0D9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424417" y="3812381"/>
            <a:ext cx="2233084" cy="2233083"/>
          </a:xfrm>
          <a:solidFill>
            <a:schemeClr val="accent4"/>
          </a:solidFill>
        </p:spPr>
        <p:txBody>
          <a:bodyPr lIns="72000" tIns="72000" rIns="72000" bIns="72000" anchor="ctr" anchorCtr="0"/>
          <a:lstStyle>
            <a:lvl1pPr algn="ctr">
              <a:lnSpc>
                <a:spcPct val="80000"/>
              </a:lnSpc>
              <a:spcBef>
                <a:spcPts val="2000"/>
              </a:spcBef>
              <a:defRPr sz="3733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marL="114297" indent="-114297" algn="ctr">
              <a:buClrTx/>
              <a:tabLst/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Chiffre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A5CEF23-CE86-9849-B6FA-355B75B4A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B64B162-A02D-072B-9E44-4BAD49B0B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5880"/>
            <a:ext cx="4114800" cy="365125"/>
          </a:xfrm>
        </p:spPr>
        <p:txBody>
          <a:bodyPr/>
          <a:lstStyle/>
          <a:p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</a:rPr>
              <a:t>Source : Baromètre des produits biologiques en France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D8239DF-326C-A230-F8E3-BDF8B04546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22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74D16-76FD-E943-926D-9D035831C385}"/>
              </a:ext>
            </a:extLst>
          </p:cNvPr>
          <p:cNvSpPr/>
          <p:nvPr userDrawn="1"/>
        </p:nvSpPr>
        <p:spPr>
          <a:xfrm>
            <a:off x="474600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B0E5200-B025-C741-B7C0-9B5B2025DB45}"/>
              </a:ext>
            </a:extLst>
          </p:cNvPr>
          <p:cNvCxnSpPr/>
          <p:nvPr userDrawn="1"/>
        </p:nvCxnSpPr>
        <p:spPr>
          <a:xfrm>
            <a:off x="490200" y="2703095"/>
            <a:ext cx="127443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9FAD5940-5DCF-A34E-A455-D5A34471DD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244" y="2880785"/>
            <a:ext cx="11226800" cy="280354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8CC5F6FB-31C4-644B-9EAB-D7244D44CA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133" y="5711549"/>
            <a:ext cx="6936000" cy="400049"/>
          </a:xfrm>
        </p:spPr>
        <p:txBody>
          <a:bodyPr anchor="b" anchorCtr="0"/>
          <a:lstStyle>
            <a:lvl1pPr>
              <a:defRPr sz="933">
                <a:solidFill>
                  <a:schemeClr val="tx1"/>
                </a:solidFill>
              </a:defRPr>
            </a:lvl1pPr>
            <a:lvl2pPr marL="14817" indent="0">
              <a:buNone/>
              <a:defRPr/>
            </a:lvl2pPr>
          </a:lstStyle>
          <a:p>
            <a:pPr lvl="0"/>
            <a:r>
              <a:rPr lang="fr-FR"/>
              <a:t>Précision, légende ou note de bas de page.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DA2D5DC-5565-584D-AD3F-E889F314DB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9E119B-9A0F-DA4E-4FEE-35E29A8AF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5880"/>
            <a:ext cx="4114800" cy="365125"/>
          </a:xfrm>
        </p:spPr>
        <p:txBody>
          <a:bodyPr/>
          <a:lstStyle/>
          <a:p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</a:rPr>
              <a:t>Source : Baromètre des produits biologiques en France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B23C496-C59A-9A21-AC9E-A46E8D07C4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53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704A1EBA-1707-FB48-BDC2-7C4620AB88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937" y="1411706"/>
            <a:ext cx="11227200" cy="4722591"/>
          </a:xfrm>
          <a:solidFill>
            <a:schemeClr val="accent1">
              <a:lumMod val="40000"/>
              <a:lumOff val="60000"/>
            </a:schemeClr>
          </a:solidFill>
        </p:spPr>
        <p:txBody>
          <a:bodyPr lIns="720000" tIns="720000" rIns="720000" bIns="720000" anchor="t" anchorCtr="0">
            <a:normAutofit/>
          </a:bodyPr>
          <a:lstStyle>
            <a:lvl1pPr marL="0" indent="0" algn="r">
              <a:buNone/>
              <a:defRPr sz="16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votre image ici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79885" y="4198438"/>
            <a:ext cx="4722491" cy="1015629"/>
          </a:xfr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667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DF28DD-2510-9F45-9CBF-18D753D38BAF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129FFF4-EBF8-A145-A440-6D221FD4E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2EBE334-18A1-3B41-B9F5-B7F6BF8FB0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79884" y="2239235"/>
            <a:ext cx="4722491" cy="1614147"/>
          </a:xfrm>
          <a:noFill/>
        </p:spPr>
        <p:txBody>
          <a:bodyPr lIns="0" tIns="0" rIns="0" bIns="0" anchor="b">
            <a:noAutofit/>
          </a:bodyPr>
          <a:lstStyle>
            <a:lvl1pPr algn="ctr">
              <a:defRPr sz="9600" u="sng" cap="none" spc="-120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83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4858" y="4198438"/>
            <a:ext cx="7010389" cy="1015629"/>
          </a:xfr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667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DF28DD-2510-9F45-9CBF-18D753D38BAF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129FFF4-EBF8-A145-A440-6D221FD4E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1EA5E00-762F-FF40-968B-E32D165C74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6122" t="26122" r="26122" b="40498"/>
          <a:stretch/>
        </p:blipFill>
        <p:spPr>
          <a:xfrm>
            <a:off x="3116424" y="1791478"/>
            <a:ext cx="5822301" cy="228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78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74D16-76FD-E943-926D-9D035831C385}"/>
              </a:ext>
            </a:extLst>
          </p:cNvPr>
          <p:cNvSpPr/>
          <p:nvPr userDrawn="1"/>
        </p:nvSpPr>
        <p:spPr>
          <a:xfrm>
            <a:off x="474600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D7830C6-3C8E-BF9A-6767-75BB0DE51B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FB3E616-1A0C-ABCF-65A8-AF990BD4CEF6}"/>
              </a:ext>
            </a:extLst>
          </p:cNvPr>
          <p:cNvSpPr txBox="1"/>
          <p:nvPr userDrawn="1"/>
        </p:nvSpPr>
        <p:spPr>
          <a:xfrm>
            <a:off x="3522770" y="6376420"/>
            <a:ext cx="5146463" cy="49244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sz="1200">
                <a:latin typeface="Avenir Book"/>
              </a:rPr>
              <a:t>Source : Baromètre des produits biologiques en France, 2024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29FC92B-FCF9-3BAF-EFDC-7AF9956A3A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79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APPORT_Tris croisé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BAB309-DDD1-6589-4BF9-56B6C0E4E48F}"/>
              </a:ext>
            </a:extLst>
          </p:cNvPr>
          <p:cNvSpPr/>
          <p:nvPr userDrawn="1"/>
        </p:nvSpPr>
        <p:spPr>
          <a:xfrm>
            <a:off x="6095973" y="2147337"/>
            <a:ext cx="6096000" cy="4176283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5709EF-E40E-1959-7AA7-69225538E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EA3013-D90C-3948-B633-3D72F418EC8A}"/>
              </a:ext>
            </a:extLst>
          </p:cNvPr>
          <p:cNvSpPr/>
          <p:nvPr/>
        </p:nvSpPr>
        <p:spPr>
          <a:xfrm>
            <a:off x="-1" y="1492981"/>
            <a:ext cx="10897985" cy="7583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noProof="0">
              <a:latin typeface="Avenir Book"/>
            </a:endParaRP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20DE09FC-D7C8-5447-A490-0A0BE7E2EE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6517" y="1492982"/>
            <a:ext cx="10621467" cy="52982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>
              <a:buNone/>
              <a:defRPr lang="en-GB" sz="1600" b="0" i="0" spc="100" baseline="0" dirty="0" smtClean="0">
                <a:solidFill>
                  <a:schemeClr val="bg1"/>
                </a:solidFill>
                <a:latin typeface="Avenir Book"/>
              </a:defRPr>
            </a:lvl1pPr>
          </a:lstStyle>
          <a:p>
            <a:pPr marL="0" lvl="0"/>
            <a:r>
              <a:rPr lang="fr-FR" noProof="0"/>
              <a:t>“Insérer la question Insérer la question Insérer la question Insérer la question Insérer la question Insérer la question Insérer la question”)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18B8CE-F147-58E6-F441-FBC966DCDC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6225" y="2037415"/>
            <a:ext cx="10621963" cy="1873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67" i="1">
                <a:solidFill>
                  <a:schemeClr val="bg1"/>
                </a:solidFill>
                <a:latin typeface="Avenir Book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r-FR"/>
              <a:t>base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ADF293-3726-9254-6B71-59DB552D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37" y="349908"/>
            <a:ext cx="8595051" cy="8708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F74CE3-0234-5675-0E57-E9483007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7844" y="6356351"/>
            <a:ext cx="2743200" cy="365125"/>
          </a:xfrm>
        </p:spPr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D1911-DE2E-1410-4B14-D2BF19C372CC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B6E351C-C98E-C655-4A1D-005CCE7E3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EEAFC7-E8F8-4844-3B97-7CD39814375C}"/>
              </a:ext>
            </a:extLst>
          </p:cNvPr>
          <p:cNvSpPr txBox="1"/>
          <p:nvPr userDrawn="1"/>
        </p:nvSpPr>
        <p:spPr>
          <a:xfrm>
            <a:off x="3522770" y="6376420"/>
            <a:ext cx="5146463" cy="49244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sz="1200">
                <a:latin typeface="Avenir Book"/>
              </a:rPr>
              <a:t>Source : Baromètre des produits biologiques en France, 2024</a:t>
            </a:r>
          </a:p>
        </p:txBody>
      </p:sp>
    </p:spTree>
    <p:extLst>
      <p:ext uri="{BB962C8B-B14F-4D97-AF65-F5344CB8AC3E}">
        <p14:creationId xmlns:p14="http://schemas.microsoft.com/office/powerpoint/2010/main" val="2202291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APPORT_Question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BAB309-DDD1-6589-4BF9-56B6C0E4E48F}"/>
              </a:ext>
            </a:extLst>
          </p:cNvPr>
          <p:cNvSpPr/>
          <p:nvPr userDrawn="1"/>
        </p:nvSpPr>
        <p:spPr>
          <a:xfrm>
            <a:off x="6095973" y="2147337"/>
            <a:ext cx="6096000" cy="4176283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5709EF-E40E-1959-7AA7-69225538E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EA3013-D90C-3948-B633-3D72F418EC8A}"/>
              </a:ext>
            </a:extLst>
          </p:cNvPr>
          <p:cNvSpPr/>
          <p:nvPr/>
        </p:nvSpPr>
        <p:spPr>
          <a:xfrm>
            <a:off x="-1" y="1492981"/>
            <a:ext cx="5842001" cy="9496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noProof="0">
              <a:latin typeface="Avenir Book"/>
            </a:endParaRP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20DE09FC-D7C8-5447-A490-0A0BE7E2EE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6517" y="1492982"/>
            <a:ext cx="5453723" cy="52982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>
              <a:buNone/>
              <a:defRPr lang="en-GB" sz="1600" b="0" i="0" spc="100" baseline="0" dirty="0" smtClean="0">
                <a:solidFill>
                  <a:schemeClr val="bg1"/>
                </a:solidFill>
                <a:latin typeface="Avenir Book"/>
              </a:defRPr>
            </a:lvl1pPr>
          </a:lstStyle>
          <a:p>
            <a:pPr marL="0" lvl="0"/>
            <a:r>
              <a:rPr lang="fr-FR" noProof="0"/>
              <a:t>“Insérer la question Insérer la question Insérer la question Insérer la question Insérer la question Insérer la question Insérer la question”)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18B8CE-F147-58E6-F441-FBC966DCDC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6517" y="2166221"/>
            <a:ext cx="4874895" cy="2576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67" i="1">
                <a:solidFill>
                  <a:schemeClr val="bg1"/>
                </a:solidFill>
                <a:latin typeface="Avenir Book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r-FR"/>
              <a:t>base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ADF293-3726-9254-6B71-59DB552D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37" y="349908"/>
            <a:ext cx="8595051" cy="8708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F74CE3-0234-5675-0E57-E9483007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7844" y="6356351"/>
            <a:ext cx="2743200" cy="365125"/>
          </a:xfrm>
        </p:spPr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D1911-DE2E-1410-4B14-D2BF19C372CC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B6E351C-C98E-C655-4A1D-005CCE7E3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EEAFC7-E8F8-4844-3B97-7CD39814375C}"/>
              </a:ext>
            </a:extLst>
          </p:cNvPr>
          <p:cNvSpPr txBox="1"/>
          <p:nvPr userDrawn="1"/>
        </p:nvSpPr>
        <p:spPr>
          <a:xfrm>
            <a:off x="3522770" y="6376420"/>
            <a:ext cx="5146463" cy="49244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sz="1200">
                <a:latin typeface="Avenir Book"/>
              </a:rPr>
              <a:t>Source : Baromètre des produits biologiques en France,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BA065A-36A6-E4E4-E79B-8B7C0471B46A}"/>
              </a:ext>
            </a:extLst>
          </p:cNvPr>
          <p:cNvSpPr/>
          <p:nvPr userDrawn="1"/>
        </p:nvSpPr>
        <p:spPr>
          <a:xfrm>
            <a:off x="6349972" y="1498925"/>
            <a:ext cx="5842001" cy="9496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noProof="0">
              <a:latin typeface="Avenir Book"/>
            </a:endParaRP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FEE50DF8-F096-1B7D-48DD-C1CAA3E9905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26490" y="1498926"/>
            <a:ext cx="5453723" cy="52982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>
              <a:buNone/>
              <a:defRPr lang="en-GB" sz="1600" b="0" i="0" spc="100" baseline="0" dirty="0" smtClean="0">
                <a:solidFill>
                  <a:schemeClr val="bg1"/>
                </a:solidFill>
                <a:latin typeface="Avenir Book"/>
              </a:defRPr>
            </a:lvl1pPr>
          </a:lstStyle>
          <a:p>
            <a:pPr marL="0" lvl="0"/>
            <a:r>
              <a:rPr lang="fr-FR" noProof="0"/>
              <a:t>“Insérer la question Insérer la question Insérer la question Insérer la question Insérer la question Insérer la question Insérer la question”) 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7A08066E-A7CC-0848-6767-F0096E4665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95141" y="2185004"/>
            <a:ext cx="4874895" cy="2576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67" i="1">
                <a:solidFill>
                  <a:schemeClr val="bg1"/>
                </a:solidFill>
                <a:latin typeface="Avenir Book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r-FR"/>
              <a:t>base</a:t>
            </a:r>
          </a:p>
        </p:txBody>
      </p:sp>
    </p:spTree>
    <p:extLst>
      <p:ext uri="{BB962C8B-B14F-4D97-AF65-F5344CB8AC3E}">
        <p14:creationId xmlns:p14="http://schemas.microsoft.com/office/powerpoint/2010/main" val="2642401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704A1EBA-1707-FB48-BDC2-7C4620AB88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07242" y="481580"/>
            <a:ext cx="5887895" cy="5842040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720000" tIns="720000" rIns="720000" bIns="720000" rtlCol="0" anchor="t" anchorCtr="0">
            <a:normAutofit/>
          </a:bodyPr>
          <a:lstStyle>
            <a:lvl1pPr>
              <a:defRPr lang="fr-FR" sz="1600" i="1" dirty="0">
                <a:solidFill>
                  <a:schemeClr val="tx1"/>
                </a:solidFill>
              </a:defRPr>
            </a:lvl1pPr>
          </a:lstStyle>
          <a:p>
            <a:pPr lvl="0" algn="r"/>
            <a:r>
              <a:rPr lang="fr-FR"/>
              <a:t>Insérez votre image ici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37" y="2249715"/>
            <a:ext cx="7181091" cy="2180204"/>
          </a:xfrm>
          <a:noFill/>
        </p:spPr>
        <p:txBody>
          <a:bodyPr wrap="square" lIns="0" tIns="0" rIns="0" bIns="0" anchor="b">
            <a:noAutofit/>
          </a:bodyPr>
          <a:lstStyle>
            <a:lvl1pPr algn="l">
              <a:defRPr sz="4800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939" y="4438687"/>
            <a:ext cx="5050547" cy="761735"/>
          </a:xfrm>
          <a:noFill/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6684" y="6011295"/>
            <a:ext cx="2743200" cy="365125"/>
          </a:xfrm>
        </p:spPr>
        <p:txBody>
          <a:bodyPr lIns="0" tIns="0" rIns="0" bIns="0" anchor="b" anchorCtr="0"/>
          <a:lstStyle>
            <a:lvl1pPr>
              <a:defRPr sz="1867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DF28DD-2510-9F45-9CBF-18D753D38BAF}"/>
              </a:ext>
            </a:extLst>
          </p:cNvPr>
          <p:cNvSpPr/>
          <p:nvPr userDrawn="1"/>
        </p:nvSpPr>
        <p:spPr>
          <a:xfrm>
            <a:off x="5805536" y="6323620"/>
            <a:ext cx="58896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73007E7-69A4-9144-B34E-099A2FAD5A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23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APPORT_Tris croisé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BAB309-DDD1-6589-4BF9-56B6C0E4E48F}"/>
              </a:ext>
            </a:extLst>
          </p:cNvPr>
          <p:cNvSpPr/>
          <p:nvPr userDrawn="1"/>
        </p:nvSpPr>
        <p:spPr>
          <a:xfrm>
            <a:off x="6096000" y="2239343"/>
            <a:ext cx="6096000" cy="4084276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5709EF-E40E-1959-7AA7-69225538E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EA3013-D90C-3948-B633-3D72F418EC8A}"/>
              </a:ext>
            </a:extLst>
          </p:cNvPr>
          <p:cNvSpPr/>
          <p:nvPr/>
        </p:nvSpPr>
        <p:spPr>
          <a:xfrm>
            <a:off x="-1" y="1492981"/>
            <a:ext cx="10897985" cy="7583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noProof="0">
              <a:latin typeface="Avenir Book"/>
            </a:endParaRP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20DE09FC-D7C8-5447-A490-0A0BE7E2EE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6517" y="1492982"/>
            <a:ext cx="10621467" cy="52982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>
              <a:buNone/>
              <a:defRPr lang="en-GB" sz="1600" b="0" i="0" spc="100" baseline="0" dirty="0" smtClean="0">
                <a:solidFill>
                  <a:schemeClr val="bg1"/>
                </a:solidFill>
                <a:latin typeface="Avenir Book"/>
              </a:defRPr>
            </a:lvl1pPr>
          </a:lstStyle>
          <a:p>
            <a:pPr marL="0" lvl="0"/>
            <a:r>
              <a:rPr lang="fr-FR" noProof="0"/>
              <a:t>“Insérer la question Insérer la question Insérer la question Insérer la question Insérer la question Insérer la question Insérer la question”)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18B8CE-F147-58E6-F441-FBC966DCDC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6225" y="2037415"/>
            <a:ext cx="10621963" cy="1873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67" i="1">
                <a:solidFill>
                  <a:schemeClr val="bg1"/>
                </a:solidFill>
                <a:latin typeface="Avenir Book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r-FR"/>
              <a:t>base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ADF293-3726-9254-6B71-59DB552D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37" y="349908"/>
            <a:ext cx="8595051" cy="8708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F74CE3-0234-5675-0E57-E9483007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7844" y="6356351"/>
            <a:ext cx="2743200" cy="365125"/>
          </a:xfrm>
        </p:spPr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D1911-DE2E-1410-4B14-D2BF19C372CC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B6E351C-C98E-C655-4A1D-005CCE7E3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EEAFC7-E8F8-4844-3B97-7CD39814375C}"/>
              </a:ext>
            </a:extLst>
          </p:cNvPr>
          <p:cNvSpPr txBox="1"/>
          <p:nvPr userDrawn="1"/>
        </p:nvSpPr>
        <p:spPr>
          <a:xfrm>
            <a:off x="3522770" y="6376420"/>
            <a:ext cx="5146463" cy="49244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sz="1200">
                <a:latin typeface="Avenir Book"/>
              </a:rPr>
              <a:t>Source : Baromètre des produits biologiques en France,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89AC5A-41AB-8C97-249E-7C2ABB342A7D}"/>
              </a:ext>
            </a:extLst>
          </p:cNvPr>
          <p:cNvSpPr/>
          <p:nvPr userDrawn="1"/>
        </p:nvSpPr>
        <p:spPr>
          <a:xfrm>
            <a:off x="6096000" y="4292120"/>
            <a:ext cx="6096000" cy="2047865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7431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3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APPORT_Tris croisé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BAB309-DDD1-6589-4BF9-56B6C0E4E48F}"/>
              </a:ext>
            </a:extLst>
          </p:cNvPr>
          <p:cNvSpPr/>
          <p:nvPr userDrawn="1"/>
        </p:nvSpPr>
        <p:spPr>
          <a:xfrm>
            <a:off x="0" y="2147337"/>
            <a:ext cx="6096000" cy="4176283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5709EF-E40E-1959-7AA7-69225538E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EA3013-D90C-3948-B633-3D72F418EC8A}"/>
              </a:ext>
            </a:extLst>
          </p:cNvPr>
          <p:cNvSpPr/>
          <p:nvPr/>
        </p:nvSpPr>
        <p:spPr>
          <a:xfrm>
            <a:off x="-1" y="1492981"/>
            <a:ext cx="10897985" cy="7583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noProof="0">
              <a:latin typeface="Avenir Book"/>
            </a:endParaRP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20DE09FC-D7C8-5447-A490-0A0BE7E2EE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6517" y="1492982"/>
            <a:ext cx="10621467" cy="52982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>
              <a:buNone/>
              <a:defRPr lang="en-GB" sz="1600" b="0" i="0" spc="100" baseline="0" dirty="0" smtClean="0">
                <a:solidFill>
                  <a:schemeClr val="bg1"/>
                </a:solidFill>
                <a:latin typeface="Avenir Book"/>
              </a:defRPr>
            </a:lvl1pPr>
          </a:lstStyle>
          <a:p>
            <a:pPr marL="0" lvl="0"/>
            <a:r>
              <a:rPr lang="fr-FR" noProof="0"/>
              <a:t>“Insérer la question Insérer la question Insérer la question Insérer la question Insérer la question Insérer la question Insérer la question”)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18B8CE-F147-58E6-F441-FBC966DCDC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6225" y="2037415"/>
            <a:ext cx="10621963" cy="1873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67" i="1">
                <a:solidFill>
                  <a:schemeClr val="bg1"/>
                </a:solidFill>
                <a:latin typeface="Avenir Book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r-FR"/>
              <a:t>base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ADF293-3726-9254-6B71-59DB552D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37" y="349908"/>
            <a:ext cx="8595051" cy="8708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F74CE3-0234-5675-0E57-E9483007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7844" y="6356351"/>
            <a:ext cx="2743200" cy="365125"/>
          </a:xfrm>
        </p:spPr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D1911-DE2E-1410-4B14-D2BF19C372CC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B6E351C-C98E-C655-4A1D-005CCE7E3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EEAFC7-E8F8-4844-3B97-7CD39814375C}"/>
              </a:ext>
            </a:extLst>
          </p:cNvPr>
          <p:cNvSpPr txBox="1"/>
          <p:nvPr userDrawn="1"/>
        </p:nvSpPr>
        <p:spPr>
          <a:xfrm>
            <a:off x="3522770" y="6376420"/>
            <a:ext cx="5146463" cy="49244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sz="1200">
                <a:latin typeface="Avenir Book"/>
              </a:rPr>
              <a:t>Source : Baromètre des produits biologiques en France,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89AC5A-41AB-8C97-249E-7C2ABB342A7D}"/>
              </a:ext>
            </a:extLst>
          </p:cNvPr>
          <p:cNvSpPr/>
          <p:nvPr userDrawn="1"/>
        </p:nvSpPr>
        <p:spPr>
          <a:xfrm>
            <a:off x="0" y="4261884"/>
            <a:ext cx="12192000" cy="2078101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898929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3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APPORT_T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C89AC5A-41AB-8C97-249E-7C2ABB342A7D}"/>
              </a:ext>
            </a:extLst>
          </p:cNvPr>
          <p:cNvSpPr/>
          <p:nvPr userDrawn="1"/>
        </p:nvSpPr>
        <p:spPr>
          <a:xfrm>
            <a:off x="4065600" y="2147620"/>
            <a:ext cx="4060800" cy="4176000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5709EF-E40E-1959-7AA7-69225538E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EA3013-D90C-3948-B633-3D72F418EC8A}"/>
              </a:ext>
            </a:extLst>
          </p:cNvPr>
          <p:cNvSpPr/>
          <p:nvPr/>
        </p:nvSpPr>
        <p:spPr>
          <a:xfrm>
            <a:off x="-1" y="1492981"/>
            <a:ext cx="10897985" cy="7583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noProof="0">
              <a:latin typeface="Avenir Book"/>
            </a:endParaRP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20DE09FC-D7C8-5447-A490-0A0BE7E2EE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6517" y="1492982"/>
            <a:ext cx="10621467" cy="52982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>
              <a:buNone/>
              <a:defRPr lang="en-GB" sz="1600" b="0" i="0" spc="100" baseline="0" dirty="0" smtClean="0">
                <a:solidFill>
                  <a:schemeClr val="bg1"/>
                </a:solidFill>
                <a:latin typeface="Avenir Book"/>
              </a:defRPr>
            </a:lvl1pPr>
          </a:lstStyle>
          <a:p>
            <a:pPr marL="0" lvl="0"/>
            <a:r>
              <a:rPr lang="fr-FR" noProof="0"/>
              <a:t>“Insérer la question Insérer la question Insérer la question Insérer la question Insérer la question Insérer la question Insérer la question”)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18B8CE-F147-58E6-F441-FBC966DCDC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6225" y="2037415"/>
            <a:ext cx="10621963" cy="1873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67" i="1">
                <a:solidFill>
                  <a:schemeClr val="bg1"/>
                </a:solidFill>
                <a:latin typeface="Avenir Book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r-FR"/>
              <a:t>base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ADF293-3726-9254-6B71-59DB552D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37" y="349908"/>
            <a:ext cx="8595051" cy="8708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F74CE3-0234-5675-0E57-E9483007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7844" y="6356351"/>
            <a:ext cx="2743200" cy="365125"/>
          </a:xfrm>
        </p:spPr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D1911-DE2E-1410-4B14-D2BF19C372CC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B6E351C-C98E-C655-4A1D-005CCE7E3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EEAFC7-E8F8-4844-3B97-7CD39814375C}"/>
              </a:ext>
            </a:extLst>
          </p:cNvPr>
          <p:cNvSpPr txBox="1"/>
          <p:nvPr userDrawn="1"/>
        </p:nvSpPr>
        <p:spPr>
          <a:xfrm>
            <a:off x="3522770" y="6376420"/>
            <a:ext cx="5146463" cy="49244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sz="1200">
                <a:latin typeface="Avenir Book"/>
              </a:rPr>
              <a:t>Source : Baromètre des produits biologiques en France, 2024</a:t>
            </a:r>
          </a:p>
        </p:txBody>
      </p:sp>
    </p:spTree>
    <p:extLst>
      <p:ext uri="{BB962C8B-B14F-4D97-AF65-F5344CB8AC3E}">
        <p14:creationId xmlns:p14="http://schemas.microsoft.com/office/powerpoint/2010/main" val="871449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PORT_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D5709EF-E40E-1959-7AA7-69225538E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EA3013-D90C-3948-B633-3D72F418EC8A}"/>
              </a:ext>
            </a:extLst>
          </p:cNvPr>
          <p:cNvSpPr/>
          <p:nvPr/>
        </p:nvSpPr>
        <p:spPr>
          <a:xfrm>
            <a:off x="-1" y="1492981"/>
            <a:ext cx="10897985" cy="7583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noProof="0">
              <a:latin typeface="Avenir Book"/>
            </a:endParaRP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20DE09FC-D7C8-5447-A490-0A0BE7E2EE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6517" y="1492982"/>
            <a:ext cx="10621467" cy="52982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>
              <a:buNone/>
              <a:defRPr lang="en-GB" sz="1600" b="0" i="0" spc="100" baseline="0" dirty="0" smtClean="0">
                <a:solidFill>
                  <a:schemeClr val="bg1"/>
                </a:solidFill>
                <a:latin typeface="Avenir Book"/>
              </a:defRPr>
            </a:lvl1pPr>
          </a:lstStyle>
          <a:p>
            <a:pPr marL="0" lvl="0"/>
            <a:r>
              <a:rPr lang="fr-FR" noProof="0"/>
              <a:t>“Insérer la question Insérer la question Insérer la question Insérer la question Insérer la question Insérer la question Insérer la question”)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18B8CE-F147-58E6-F441-FBC966DCDC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6225" y="2037415"/>
            <a:ext cx="10621963" cy="1873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67" i="1">
                <a:solidFill>
                  <a:schemeClr val="bg1"/>
                </a:solidFill>
                <a:latin typeface="Avenir Book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r-FR"/>
              <a:t>base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ADF293-3726-9254-6B71-59DB552D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37" y="349908"/>
            <a:ext cx="8595051" cy="8708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F74CE3-0234-5675-0E57-E9483007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7844" y="6356351"/>
            <a:ext cx="2743200" cy="365125"/>
          </a:xfrm>
        </p:spPr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D1911-DE2E-1410-4B14-D2BF19C372CC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B6E351C-C98E-C655-4A1D-005CCE7E3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EEAFC7-E8F8-4844-3B97-7CD39814375C}"/>
              </a:ext>
            </a:extLst>
          </p:cNvPr>
          <p:cNvSpPr txBox="1"/>
          <p:nvPr userDrawn="1"/>
        </p:nvSpPr>
        <p:spPr>
          <a:xfrm>
            <a:off x="3522770" y="6376420"/>
            <a:ext cx="5146463" cy="49244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sz="1200">
                <a:latin typeface="Avenir Book"/>
              </a:rPr>
              <a:t>Source : Baromètre des produits biologiques en France, 2024</a:t>
            </a:r>
          </a:p>
        </p:txBody>
      </p:sp>
    </p:spTree>
    <p:extLst>
      <p:ext uri="{BB962C8B-B14F-4D97-AF65-F5344CB8AC3E}">
        <p14:creationId xmlns:p14="http://schemas.microsoft.com/office/powerpoint/2010/main" val="4256109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bati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F4F238B-6A4A-B153-084C-8463D06EF4DA}"/>
              </a:ext>
            </a:extLst>
          </p:cNvPr>
          <p:cNvSpPr/>
          <p:nvPr userDrawn="1"/>
        </p:nvSpPr>
        <p:spPr>
          <a:xfrm>
            <a:off x="6095973" y="2147337"/>
            <a:ext cx="6096000" cy="4176283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5709EF-E40E-1959-7AA7-69225538E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EA3013-D90C-3948-B633-3D72F418EC8A}"/>
              </a:ext>
            </a:extLst>
          </p:cNvPr>
          <p:cNvSpPr/>
          <p:nvPr/>
        </p:nvSpPr>
        <p:spPr>
          <a:xfrm>
            <a:off x="-1" y="1492981"/>
            <a:ext cx="10897985" cy="7583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noProof="0">
              <a:latin typeface="Avenir Book"/>
            </a:endParaRP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20DE09FC-D7C8-5447-A490-0A0BE7E2EE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6517" y="1492982"/>
            <a:ext cx="10621467" cy="52982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>
              <a:buNone/>
              <a:defRPr lang="en-GB" sz="1600" b="0" i="0" spc="100" baseline="0" dirty="0" smtClean="0">
                <a:solidFill>
                  <a:schemeClr val="bg1"/>
                </a:solidFill>
                <a:latin typeface="Avenir Book"/>
              </a:defRPr>
            </a:lvl1pPr>
          </a:lstStyle>
          <a:p>
            <a:pPr marL="0" lvl="0"/>
            <a:r>
              <a:rPr lang="fr-FR" noProof="0"/>
              <a:t>“Insérer la question Insérer la question Insérer la question Insérer la question Insérer la question Insérer la question Insérer la question”)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18B8CE-F147-58E6-F441-FBC966DCDC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6225" y="2037415"/>
            <a:ext cx="10621963" cy="1873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67" i="1">
                <a:solidFill>
                  <a:schemeClr val="bg1"/>
                </a:solidFill>
                <a:latin typeface="Avenir Book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r-FR"/>
              <a:t>base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ADF293-3726-9254-6B71-59DB552D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37" y="349908"/>
            <a:ext cx="8595051" cy="8708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F74CE3-0234-5675-0E57-E9483007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7844" y="6356351"/>
            <a:ext cx="2743200" cy="365125"/>
          </a:xfrm>
        </p:spPr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D1911-DE2E-1410-4B14-D2BF19C372CC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B6E351C-C98E-C655-4A1D-005CCE7E3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EEAFC7-E8F8-4844-3B97-7CD39814375C}"/>
              </a:ext>
            </a:extLst>
          </p:cNvPr>
          <p:cNvSpPr txBox="1"/>
          <p:nvPr userDrawn="1"/>
        </p:nvSpPr>
        <p:spPr>
          <a:xfrm>
            <a:off x="3522770" y="6376420"/>
            <a:ext cx="5146463" cy="49244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sz="1200">
                <a:latin typeface="Avenir Book"/>
              </a:rPr>
              <a:t>Source : Baromètre des produits biologiques en France, 2024</a:t>
            </a:r>
          </a:p>
        </p:txBody>
      </p:sp>
      <p:pic>
        <p:nvPicPr>
          <p:cNvPr id="8" name="Google Shape;711;p3" descr="A picture containing light&#10;&#10;Description automatically generated">
            <a:extLst>
              <a:ext uri="{FF2B5EF4-FFF2-40B4-BE49-F238E27FC236}">
                <a16:creationId xmlns:a16="http://schemas.microsoft.com/office/drawing/2014/main" id="{5C7121B7-CDA0-FCE6-BE60-571AE00C8016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4">
            <a:alphaModFix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114203" y="2358303"/>
            <a:ext cx="865608" cy="96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712;p3" descr="A picture containing light&#10;&#10;Description automatically generated">
            <a:extLst>
              <a:ext uri="{FF2B5EF4-FFF2-40B4-BE49-F238E27FC236}">
                <a16:creationId xmlns:a16="http://schemas.microsoft.com/office/drawing/2014/main" id="{19AEC8FC-701B-B88D-D713-477AE8AD9CB2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4">
            <a:alphaModFix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 flipH="1">
            <a:off x="11271885" y="5282643"/>
            <a:ext cx="865608" cy="96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711;p3" descr="A picture containing light&#10;&#10;Description automatically generated">
            <a:extLst>
              <a:ext uri="{FF2B5EF4-FFF2-40B4-BE49-F238E27FC236}">
                <a16:creationId xmlns:a16="http://schemas.microsoft.com/office/drawing/2014/main" id="{32C311AB-49F9-320A-1F9F-9E8CAAD5E518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4">
            <a:alphaModFix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6081537" y="2277540"/>
            <a:ext cx="865608" cy="96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712;p3" descr="A picture containing light&#10;&#10;Description automatically generated">
            <a:extLst>
              <a:ext uri="{FF2B5EF4-FFF2-40B4-BE49-F238E27FC236}">
                <a16:creationId xmlns:a16="http://schemas.microsoft.com/office/drawing/2014/main" id="{7E3522B5-CDA3-029F-D60E-E727397552CF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4">
            <a:alphaModFix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 flipH="1">
            <a:off x="5175885" y="5236777"/>
            <a:ext cx="865608" cy="962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754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3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A204E3E-A388-E247-B5B3-ED693D3788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704A1EBA-1707-FB48-BDC2-7C4620AB88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937" y="2005052"/>
            <a:ext cx="11227200" cy="4315200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360000" tIns="360000" rIns="360000" bIns="360000" rtlCol="0" anchor="t" anchorCtr="0">
            <a:normAutofit/>
          </a:bodyPr>
          <a:lstStyle>
            <a:lvl1pPr>
              <a:defRPr lang="fr-FR" sz="1600" i="1" dirty="0">
                <a:solidFill>
                  <a:schemeClr val="tx1"/>
                </a:solidFill>
              </a:defRPr>
            </a:lvl1pPr>
          </a:lstStyle>
          <a:p>
            <a:pPr lvl="0" algn="r"/>
            <a:r>
              <a:rPr lang="fr-FR"/>
              <a:t>Insérez votre image ici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37" y="2815773"/>
            <a:ext cx="7344568" cy="1614147"/>
          </a:xfrm>
          <a:noFill/>
        </p:spPr>
        <p:txBody>
          <a:bodyPr lIns="0" tIns="0" rIns="0" bIns="0" anchor="b">
            <a:noAutofit/>
          </a:bodyPr>
          <a:lstStyle>
            <a:lvl1pPr algn="l">
              <a:defRPr sz="4800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938" y="4424173"/>
            <a:ext cx="5563895" cy="761735"/>
          </a:xfrm>
          <a:noFill/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779" y="5776328"/>
            <a:ext cx="2743200" cy="365125"/>
          </a:xfrm>
        </p:spPr>
        <p:txBody>
          <a:bodyPr lIns="0" tIns="0" rIns="0" bIns="0" anchor="b" anchorCtr="0"/>
          <a:lstStyle>
            <a:lvl1pPr>
              <a:defRPr sz="1867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DF28DD-2510-9F45-9CBF-18D753D38BAF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5" name="Picture 2" descr="Accueil - L'ObSoCo">
            <a:extLst>
              <a:ext uri="{FF2B5EF4-FFF2-40B4-BE49-F238E27FC236}">
                <a16:creationId xmlns:a16="http://schemas.microsoft.com/office/drawing/2014/main" id="{90DEA187-3CE0-E8B9-49FE-8D0800E3FC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241" y="1000665"/>
            <a:ext cx="2723896" cy="40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978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704A1EBA-1707-FB48-BDC2-7C4620AB88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07242" y="481580"/>
            <a:ext cx="5887895" cy="5842040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720000" tIns="720000" rIns="720000" bIns="720000" rtlCol="0" anchor="t" anchorCtr="0">
            <a:normAutofit/>
          </a:bodyPr>
          <a:lstStyle>
            <a:lvl1pPr>
              <a:defRPr lang="fr-FR" sz="1600" i="1" dirty="0">
                <a:solidFill>
                  <a:schemeClr val="tx1"/>
                </a:solidFill>
              </a:defRPr>
            </a:lvl1pPr>
          </a:lstStyle>
          <a:p>
            <a:pPr lvl="0" algn="r"/>
            <a:r>
              <a:rPr lang="fr-FR"/>
              <a:t>Insérez votre image ici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37" y="2249715"/>
            <a:ext cx="7181091" cy="2180204"/>
          </a:xfrm>
          <a:noFill/>
        </p:spPr>
        <p:txBody>
          <a:bodyPr wrap="square" lIns="0" tIns="0" rIns="0" bIns="0" anchor="b">
            <a:noAutofit/>
          </a:bodyPr>
          <a:lstStyle>
            <a:lvl1pPr algn="l">
              <a:defRPr sz="4800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939" y="4438687"/>
            <a:ext cx="5050547" cy="761735"/>
          </a:xfrm>
          <a:noFill/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6684" y="6011295"/>
            <a:ext cx="2743200" cy="365125"/>
          </a:xfrm>
        </p:spPr>
        <p:txBody>
          <a:bodyPr lIns="0" tIns="0" rIns="0" bIns="0" anchor="b" anchorCtr="0"/>
          <a:lstStyle>
            <a:lvl1pPr>
              <a:defRPr sz="1867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DF28DD-2510-9F45-9CBF-18D753D38BAF}"/>
              </a:ext>
            </a:extLst>
          </p:cNvPr>
          <p:cNvSpPr/>
          <p:nvPr userDrawn="1"/>
        </p:nvSpPr>
        <p:spPr>
          <a:xfrm>
            <a:off x="5805536" y="6323620"/>
            <a:ext cx="58896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73007E7-69A4-9144-B34E-099A2FAD5A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81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9897243-1DF7-2240-B51C-B1256AB15A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961" t="36608"/>
          <a:stretch/>
        </p:blipFill>
        <p:spPr>
          <a:xfrm>
            <a:off x="7066547" y="2510589"/>
            <a:ext cx="5125452" cy="43474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37" y="2781108"/>
            <a:ext cx="6397655" cy="1648811"/>
          </a:xfrm>
          <a:noFill/>
        </p:spPr>
        <p:txBody>
          <a:bodyPr wrap="square" lIns="0" tIns="0" rIns="0" bIns="0" anchor="b">
            <a:noAutofit/>
          </a:bodyPr>
          <a:lstStyle>
            <a:lvl1pPr algn="l">
              <a:defRPr sz="4800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939" y="4438687"/>
            <a:ext cx="5050547" cy="761735"/>
          </a:xfrm>
          <a:noFill/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6684" y="6011295"/>
            <a:ext cx="2743200" cy="365125"/>
          </a:xfrm>
        </p:spPr>
        <p:txBody>
          <a:bodyPr lIns="0" tIns="0" rIns="0" bIns="0" anchor="b" anchorCtr="0"/>
          <a:lstStyle>
            <a:lvl1pPr>
              <a:defRPr sz="1867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69D9E800-B0F7-FD4C-BBB7-39F18B1096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59992" y="458536"/>
            <a:ext cx="2961600" cy="2961600"/>
          </a:xfr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5" name="Espace réservé pour une image  10">
            <a:extLst>
              <a:ext uri="{FF2B5EF4-FFF2-40B4-BE49-F238E27FC236}">
                <a16:creationId xmlns:a16="http://schemas.microsoft.com/office/drawing/2014/main" id="{418D0408-A125-774F-AB2C-55568F11F7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95289" y="458536"/>
            <a:ext cx="2961600" cy="2961600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7" name="Espace réservé pour une image  10">
            <a:extLst>
              <a:ext uri="{FF2B5EF4-FFF2-40B4-BE49-F238E27FC236}">
                <a16:creationId xmlns:a16="http://schemas.microsoft.com/office/drawing/2014/main" id="{306211BE-EB2E-3249-98C9-DDAD583F25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95289" y="3414820"/>
            <a:ext cx="2961600" cy="2961600"/>
          </a:xfr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3850FDB-4CF9-3B49-8B7A-19E078CBB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70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704A1EBA-1707-FB48-BDC2-7C4620AB88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07242" y="481580"/>
            <a:ext cx="5887895" cy="5842040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720000" tIns="720000" rIns="720000" bIns="720000" rtlCol="0" anchor="t" anchorCtr="0">
            <a:normAutofit/>
          </a:bodyPr>
          <a:lstStyle>
            <a:lvl1pPr>
              <a:defRPr lang="fr-FR" sz="1600" i="1" dirty="0">
                <a:solidFill>
                  <a:schemeClr val="tx1"/>
                </a:solidFill>
              </a:defRPr>
            </a:lvl1pPr>
          </a:lstStyle>
          <a:p>
            <a:pPr lvl="0" algn="r"/>
            <a:r>
              <a:rPr lang="fr-FR"/>
              <a:t>Insérez votre image ici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37" y="2249715"/>
            <a:ext cx="7181091" cy="2180204"/>
          </a:xfrm>
          <a:noFill/>
        </p:spPr>
        <p:txBody>
          <a:bodyPr wrap="square" lIns="0" tIns="0" rIns="0" bIns="0" anchor="b">
            <a:noAutofit/>
          </a:bodyPr>
          <a:lstStyle>
            <a:lvl1pPr algn="l">
              <a:defRPr sz="4800" cap="all" baseline="0">
                <a:solidFill>
                  <a:schemeClr val="bg1"/>
                </a:solidFill>
                <a:highlight>
                  <a:srgbClr val="46724B"/>
                </a:highlight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939" y="4438687"/>
            <a:ext cx="5050547" cy="761735"/>
          </a:xfrm>
          <a:noFill/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DF28DD-2510-9F45-9CBF-18D753D38BAF}"/>
              </a:ext>
            </a:extLst>
          </p:cNvPr>
          <p:cNvSpPr/>
          <p:nvPr userDrawn="1"/>
        </p:nvSpPr>
        <p:spPr>
          <a:xfrm>
            <a:off x="5805536" y="6323620"/>
            <a:ext cx="58896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6F8F219-B147-CF4B-A690-B3B2F41C1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2C46C02-956D-073D-11D7-2E6B31DCA9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6684" y="5986966"/>
            <a:ext cx="1533763" cy="38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30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38" y="1238701"/>
            <a:ext cx="6048977" cy="984412"/>
          </a:xfrm>
          <a:noFill/>
        </p:spPr>
        <p:txBody>
          <a:bodyPr wrap="square" lIns="0" tIns="0" rIns="0" bIns="0" anchor="b">
            <a:noAutofit/>
          </a:bodyPr>
          <a:lstStyle>
            <a:lvl1pPr algn="l">
              <a:defRPr sz="3733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69D9E800-B0F7-FD4C-BBB7-39F18B1096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59740" y="3222056"/>
            <a:ext cx="1925565" cy="1925565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5" name="Espace réservé pour une image  10">
            <a:extLst>
              <a:ext uri="{FF2B5EF4-FFF2-40B4-BE49-F238E27FC236}">
                <a16:creationId xmlns:a16="http://schemas.microsoft.com/office/drawing/2014/main" id="{418D0408-A125-774F-AB2C-55568F11F7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13839" y="3222056"/>
            <a:ext cx="1925565" cy="192556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7" name="Espace réservé pour une image  10">
            <a:extLst>
              <a:ext uri="{FF2B5EF4-FFF2-40B4-BE49-F238E27FC236}">
                <a16:creationId xmlns:a16="http://schemas.microsoft.com/office/drawing/2014/main" id="{306211BE-EB2E-3249-98C9-DDAD583F25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7938" y="3222056"/>
            <a:ext cx="1925565" cy="1925565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B32F0DD-FBE6-964A-91B7-CF865C250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938" y="2309099"/>
            <a:ext cx="1761053" cy="1219200"/>
          </a:xfrm>
        </p:spPr>
        <p:txBody>
          <a:bodyPr/>
          <a:lstStyle>
            <a:lvl1pPr>
              <a:defRPr sz="12533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A391BD-CD5D-4C43-A084-E69BF599C2B8}"/>
              </a:ext>
            </a:extLst>
          </p:cNvPr>
          <p:cNvSpPr/>
          <p:nvPr userDrawn="1"/>
        </p:nvSpPr>
        <p:spPr>
          <a:xfrm>
            <a:off x="474600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sp>
        <p:nvSpPr>
          <p:cNvPr id="16" name="Espace réservé du texte 9">
            <a:extLst>
              <a:ext uri="{FF2B5EF4-FFF2-40B4-BE49-F238E27FC236}">
                <a16:creationId xmlns:a16="http://schemas.microsoft.com/office/drawing/2014/main" id="{62C4E867-AF2A-C44E-BF8F-BB3A7F0D07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96471" y="2309099"/>
            <a:ext cx="1761053" cy="1219200"/>
          </a:xfrm>
        </p:spPr>
        <p:txBody>
          <a:bodyPr/>
          <a:lstStyle>
            <a:lvl1pPr>
              <a:defRPr sz="12533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19" name="Espace réservé du texte 9">
            <a:extLst>
              <a:ext uri="{FF2B5EF4-FFF2-40B4-BE49-F238E27FC236}">
                <a16:creationId xmlns:a16="http://schemas.microsoft.com/office/drawing/2014/main" id="{C9E90A77-3D1C-FE4A-9566-B820389B9F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38551" y="2309099"/>
            <a:ext cx="1761053" cy="1219200"/>
          </a:xfrm>
        </p:spPr>
        <p:txBody>
          <a:bodyPr/>
          <a:lstStyle>
            <a:lvl1pPr>
              <a:defRPr sz="12533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F797634-7157-F242-BE1A-BFC1E29330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0828" y="4762327"/>
            <a:ext cx="2762075" cy="1229784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 sz="2400" b="1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1333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1D0535C6-0B8B-7B4B-BB48-6A52730671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39361" y="4762327"/>
            <a:ext cx="2762075" cy="1229784"/>
          </a:xfrm>
        </p:spPr>
        <p:txBody>
          <a:bodyPr/>
          <a:lstStyle>
            <a:lvl1pPr>
              <a:defRPr lang="fr-FR" sz="2400" b="1" kern="1200" cap="all" baseline="0">
                <a:solidFill>
                  <a:schemeClr val="bg1"/>
                </a:solidFill>
                <a:highlight>
                  <a:srgbClr val="99C221"/>
                </a:highlight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lang="fr-FR" sz="1333" b="0" kern="1200">
                <a:solidFill>
                  <a:schemeClr val="tx2"/>
                </a:solidFill>
                <a:latin typeface="Avenir Book"/>
                <a:ea typeface="+mn-ea"/>
                <a:cs typeface="+mn-cs"/>
              </a:defRPr>
            </a:lvl2pPr>
          </a:lstStyle>
          <a:p>
            <a:pPr marL="0" lvl="0" indent="0" algn="l" defTabSz="914377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marL="14817" lvl="1" indent="0" algn="l" defTabSz="914377" rtl="0" eaLnBrk="1" latinLnBrk="0" hangingPunct="1">
              <a:lnSpc>
                <a:spcPct val="90000"/>
              </a:lnSpc>
              <a:spcBef>
                <a:spcPts val="267"/>
              </a:spcBef>
              <a:buSzPct val="120000"/>
              <a:buFont typeface="Arial" panose="020B0604020202020204" pitchFamily="34" charset="0"/>
              <a:buNone/>
              <a:tabLst/>
            </a:pPr>
            <a:r>
              <a:rPr lang="fr-FR"/>
              <a:t>Sous-titre</a:t>
            </a:r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F353379E-7FE7-244E-94C4-D6DCACF4A22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22081" y="4762327"/>
            <a:ext cx="2762075" cy="1229784"/>
          </a:xfrm>
        </p:spPr>
        <p:txBody>
          <a:bodyPr/>
          <a:lstStyle>
            <a:lvl1pPr>
              <a:defRPr lang="fr-FR" sz="2400" b="1" kern="1200" cap="all" baseline="0">
                <a:solidFill>
                  <a:schemeClr val="bg1"/>
                </a:solidFill>
                <a:highlight>
                  <a:srgbClr val="99C221"/>
                </a:highlight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lang="fr-FR" sz="1333" b="0" kern="1200">
                <a:solidFill>
                  <a:schemeClr val="tx2"/>
                </a:solidFill>
                <a:latin typeface="Avenir Book"/>
                <a:ea typeface="+mn-ea"/>
                <a:cs typeface="+mn-cs"/>
              </a:defRPr>
            </a:lvl2pPr>
          </a:lstStyle>
          <a:p>
            <a:pPr marL="0" lvl="0" indent="0" algn="l" defTabSz="914377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marL="14817" lvl="1" indent="0" algn="l" defTabSz="914377" rtl="0" eaLnBrk="1" latinLnBrk="0" hangingPunct="1">
              <a:lnSpc>
                <a:spcPct val="90000"/>
              </a:lnSpc>
              <a:spcBef>
                <a:spcPts val="267"/>
              </a:spcBef>
              <a:buSzPct val="120000"/>
              <a:buFont typeface="Arial" panose="020B0604020202020204" pitchFamily="34" charset="0"/>
              <a:buNone/>
              <a:tabLst/>
            </a:pPr>
            <a:r>
              <a:rPr lang="fr-FR"/>
              <a:t>Sous-titre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10DDF77-ECC8-0347-9D6A-FCC553D807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18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9897243-1DF7-2240-B51C-B1256AB15A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961" t="36608"/>
          <a:stretch/>
        </p:blipFill>
        <p:spPr>
          <a:xfrm>
            <a:off x="7066547" y="2510589"/>
            <a:ext cx="5125452" cy="43474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37" y="2781108"/>
            <a:ext cx="6397655" cy="1648811"/>
          </a:xfrm>
          <a:noFill/>
        </p:spPr>
        <p:txBody>
          <a:bodyPr wrap="square" lIns="0" tIns="0" rIns="0" bIns="0" anchor="b">
            <a:noAutofit/>
          </a:bodyPr>
          <a:lstStyle>
            <a:lvl1pPr algn="l">
              <a:defRPr sz="4800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939" y="4438687"/>
            <a:ext cx="5050547" cy="761735"/>
          </a:xfrm>
          <a:noFill/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6684" y="6011295"/>
            <a:ext cx="2743200" cy="365125"/>
          </a:xfrm>
        </p:spPr>
        <p:txBody>
          <a:bodyPr lIns="0" tIns="0" rIns="0" bIns="0" anchor="b" anchorCtr="0"/>
          <a:lstStyle>
            <a:lvl1pPr>
              <a:defRPr sz="1867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69D9E800-B0F7-FD4C-BBB7-39F18B1096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59992" y="458536"/>
            <a:ext cx="2961600" cy="2961600"/>
          </a:xfr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5" name="Espace réservé pour une image  10">
            <a:extLst>
              <a:ext uri="{FF2B5EF4-FFF2-40B4-BE49-F238E27FC236}">
                <a16:creationId xmlns:a16="http://schemas.microsoft.com/office/drawing/2014/main" id="{418D0408-A125-774F-AB2C-55568F11F7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95289" y="458536"/>
            <a:ext cx="2961600" cy="2961600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7" name="Espace réservé pour une image  10">
            <a:extLst>
              <a:ext uri="{FF2B5EF4-FFF2-40B4-BE49-F238E27FC236}">
                <a16:creationId xmlns:a16="http://schemas.microsoft.com/office/drawing/2014/main" id="{306211BE-EB2E-3249-98C9-DDAD583F25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95289" y="3414820"/>
            <a:ext cx="2961600" cy="2961600"/>
          </a:xfr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3850FDB-4CF9-3B49-8B7A-19E078CBB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21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38" y="1238701"/>
            <a:ext cx="6048977" cy="984412"/>
          </a:xfrm>
          <a:noFill/>
        </p:spPr>
        <p:txBody>
          <a:bodyPr wrap="square" lIns="0" tIns="0" rIns="0" bIns="0" anchor="b">
            <a:noAutofit/>
          </a:bodyPr>
          <a:lstStyle>
            <a:lvl1pPr algn="l">
              <a:defRPr sz="3733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Espace réservé pour une image  10">
            <a:extLst>
              <a:ext uri="{FF2B5EF4-FFF2-40B4-BE49-F238E27FC236}">
                <a16:creationId xmlns:a16="http://schemas.microsoft.com/office/drawing/2014/main" id="{306211BE-EB2E-3249-98C9-DDAD583F25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7938" y="3222056"/>
            <a:ext cx="1925565" cy="1925565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B32F0DD-FBE6-964A-91B7-CF865C250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938" y="2309099"/>
            <a:ext cx="1761053" cy="1219200"/>
          </a:xfrm>
        </p:spPr>
        <p:txBody>
          <a:bodyPr/>
          <a:lstStyle>
            <a:lvl1pPr>
              <a:defRPr sz="2667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A391BD-CD5D-4C43-A084-E69BF599C2B8}"/>
              </a:ext>
            </a:extLst>
          </p:cNvPr>
          <p:cNvSpPr/>
          <p:nvPr userDrawn="1"/>
        </p:nvSpPr>
        <p:spPr>
          <a:xfrm>
            <a:off x="474600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F797634-7157-F242-BE1A-BFC1E29330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0829" y="4762327"/>
            <a:ext cx="2053287" cy="1229784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 sz="1600" b="1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10DDF77-ECC8-0347-9D6A-FCC553D807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3" name="Espace réservé pour une image  10">
            <a:extLst>
              <a:ext uri="{FF2B5EF4-FFF2-40B4-BE49-F238E27FC236}">
                <a16:creationId xmlns:a16="http://schemas.microsoft.com/office/drawing/2014/main" id="{2CC09E49-1B07-7945-3793-3F16B0F4B70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67315" y="3222056"/>
            <a:ext cx="1925565" cy="1925565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4" name="Espace réservé du texte 9">
            <a:extLst>
              <a:ext uri="{FF2B5EF4-FFF2-40B4-BE49-F238E27FC236}">
                <a16:creationId xmlns:a16="http://schemas.microsoft.com/office/drawing/2014/main" id="{B196E873-0C5F-BF69-4B88-3F81F0CDA9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67315" y="2309099"/>
            <a:ext cx="1761053" cy="1219200"/>
          </a:xfrm>
        </p:spPr>
        <p:txBody>
          <a:bodyPr/>
          <a:lstStyle>
            <a:lvl1pPr>
              <a:defRPr sz="2667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5" name="Espace réservé du texte 13">
            <a:extLst>
              <a:ext uri="{FF2B5EF4-FFF2-40B4-BE49-F238E27FC236}">
                <a16:creationId xmlns:a16="http://schemas.microsoft.com/office/drawing/2014/main" id="{B21B3945-7AD2-B2B9-7FF8-12CD2EA250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10206" y="4762327"/>
            <a:ext cx="2053287" cy="1229784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 sz="1600" b="1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7" name="Espace réservé pour une image  10">
            <a:extLst>
              <a:ext uri="{FF2B5EF4-FFF2-40B4-BE49-F238E27FC236}">
                <a16:creationId xmlns:a16="http://schemas.microsoft.com/office/drawing/2014/main" id="{5F5FDD88-E16B-ADC3-2B90-F7EA98D5A2D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66692" y="3222056"/>
            <a:ext cx="1925565" cy="1925565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ECB225C9-6410-0A54-E38C-3DD2E98577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66692" y="2309099"/>
            <a:ext cx="1761053" cy="1219200"/>
          </a:xfrm>
        </p:spPr>
        <p:txBody>
          <a:bodyPr/>
          <a:lstStyle>
            <a:lvl1pPr>
              <a:defRPr sz="2667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4E13ED1B-3298-0CE5-CBEC-EBE9A99B201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09583" y="4762327"/>
            <a:ext cx="2053287" cy="1229784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 sz="1600" b="1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13" name="Espace réservé pour une image  10">
            <a:extLst>
              <a:ext uri="{FF2B5EF4-FFF2-40B4-BE49-F238E27FC236}">
                <a16:creationId xmlns:a16="http://schemas.microsoft.com/office/drawing/2014/main" id="{984DD5B6-45B9-1B69-CE04-B2BBCBBECE4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166070" y="3222056"/>
            <a:ext cx="1925565" cy="1925565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8C82D761-7990-AED0-5B7B-CAA852BEC19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66070" y="2309099"/>
            <a:ext cx="1761053" cy="1219200"/>
          </a:xfrm>
        </p:spPr>
        <p:txBody>
          <a:bodyPr/>
          <a:lstStyle>
            <a:lvl1pPr>
              <a:defRPr sz="2667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23" name="Espace réservé du texte 13">
            <a:extLst>
              <a:ext uri="{FF2B5EF4-FFF2-40B4-BE49-F238E27FC236}">
                <a16:creationId xmlns:a16="http://schemas.microsoft.com/office/drawing/2014/main" id="{7DD4535D-6ABF-5B6D-5219-A6F0892FE5A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08961" y="4762327"/>
            <a:ext cx="2053287" cy="1229784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 sz="1600" b="1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4599925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957533D2-6365-9841-B154-348017304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3507873" cy="1679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38" y="2936795"/>
            <a:ext cx="3228063" cy="984412"/>
          </a:xfrm>
          <a:noFill/>
        </p:spPr>
        <p:txBody>
          <a:bodyPr wrap="square" lIns="0" tIns="0" rIns="0" bIns="0" anchor="ctr" anchorCtr="0">
            <a:noAutofit/>
          </a:bodyPr>
          <a:lstStyle>
            <a:lvl1pPr algn="l">
              <a:defRPr sz="3733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B32F0DD-FBE6-964A-91B7-CF865C250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07873" y="989516"/>
            <a:ext cx="905488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A391BD-CD5D-4C43-A084-E69BF599C2B8}"/>
              </a:ext>
            </a:extLst>
          </p:cNvPr>
          <p:cNvSpPr/>
          <p:nvPr userDrawn="1"/>
        </p:nvSpPr>
        <p:spPr>
          <a:xfrm>
            <a:off x="474600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F797634-7157-F242-BE1A-BFC1E29330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13363" y="989515"/>
            <a:ext cx="3078541" cy="631500"/>
          </a:xfrm>
        </p:spPr>
        <p:txBody>
          <a:bodyPr tIns="72000"/>
          <a:lstStyle>
            <a:lvl1pPr>
              <a:lnSpc>
                <a:spcPct val="90000"/>
              </a:lnSpc>
              <a:spcBef>
                <a:spcPts val="0"/>
              </a:spcBef>
              <a:defRPr sz="1600" b="1" cap="all" baseline="0">
                <a:solidFill>
                  <a:schemeClr val="bg2"/>
                </a:solidFill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45" name="Espace réservé du texte 9">
            <a:extLst>
              <a:ext uri="{FF2B5EF4-FFF2-40B4-BE49-F238E27FC236}">
                <a16:creationId xmlns:a16="http://schemas.microsoft.com/office/drawing/2014/main" id="{89138A5F-9084-A34F-98A5-21B44D3486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07873" y="2067644"/>
            <a:ext cx="905488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46" name="Espace réservé du texte 13">
            <a:extLst>
              <a:ext uri="{FF2B5EF4-FFF2-40B4-BE49-F238E27FC236}">
                <a16:creationId xmlns:a16="http://schemas.microsoft.com/office/drawing/2014/main" id="{AF6C4CD2-B91B-524F-BA2F-38F90CBCD3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3363" y="2067643"/>
            <a:ext cx="3078541" cy="631500"/>
          </a:xfrm>
        </p:spPr>
        <p:txBody>
          <a:bodyPr tIns="72000"/>
          <a:lstStyle>
            <a:lvl1pPr>
              <a:lnSpc>
                <a:spcPct val="80000"/>
              </a:lnSpc>
              <a:spcBef>
                <a:spcPts val="0"/>
              </a:spcBef>
              <a:defRPr lang="fr-FR" sz="1600" b="1" kern="1200" cap="all" baseline="0">
                <a:solidFill>
                  <a:schemeClr val="bg2"/>
                </a:solidFill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49" name="Espace réservé du texte 9">
            <a:extLst>
              <a:ext uri="{FF2B5EF4-FFF2-40B4-BE49-F238E27FC236}">
                <a16:creationId xmlns:a16="http://schemas.microsoft.com/office/drawing/2014/main" id="{17F81E46-BF7C-C644-A9F8-F36BA40E90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07873" y="3141702"/>
            <a:ext cx="905488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50" name="Espace réservé du texte 13">
            <a:extLst>
              <a:ext uri="{FF2B5EF4-FFF2-40B4-BE49-F238E27FC236}">
                <a16:creationId xmlns:a16="http://schemas.microsoft.com/office/drawing/2014/main" id="{0393EADC-7D43-8549-888B-31DB2E35048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13363" y="3141702"/>
            <a:ext cx="3078541" cy="631500"/>
          </a:xfrm>
        </p:spPr>
        <p:txBody>
          <a:bodyPr tIns="72000"/>
          <a:lstStyle>
            <a:lvl1pPr>
              <a:lnSpc>
                <a:spcPct val="80000"/>
              </a:lnSpc>
              <a:spcBef>
                <a:spcPts val="0"/>
              </a:spcBef>
              <a:defRPr lang="fr-FR" sz="1600" b="1" kern="1200" cap="all" baseline="0">
                <a:solidFill>
                  <a:schemeClr val="bg2"/>
                </a:solidFill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53" name="Espace réservé du texte 9">
            <a:extLst>
              <a:ext uri="{FF2B5EF4-FFF2-40B4-BE49-F238E27FC236}">
                <a16:creationId xmlns:a16="http://schemas.microsoft.com/office/drawing/2014/main" id="{4E0F53FF-C859-3B4D-89DD-329849F4ECE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07873" y="4214405"/>
            <a:ext cx="905488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54" name="Espace réservé du texte 13">
            <a:extLst>
              <a:ext uri="{FF2B5EF4-FFF2-40B4-BE49-F238E27FC236}">
                <a16:creationId xmlns:a16="http://schemas.microsoft.com/office/drawing/2014/main" id="{6D5CA5EB-0769-2C41-AA44-DDF68EA7DB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13363" y="4214405"/>
            <a:ext cx="3078541" cy="631500"/>
          </a:xfrm>
        </p:spPr>
        <p:txBody>
          <a:bodyPr tIns="72000"/>
          <a:lstStyle>
            <a:lvl1pPr>
              <a:lnSpc>
                <a:spcPct val="80000"/>
              </a:lnSpc>
              <a:spcBef>
                <a:spcPts val="0"/>
              </a:spcBef>
              <a:defRPr lang="fr-FR" sz="1600" b="1" kern="1200" cap="all" baseline="0">
                <a:solidFill>
                  <a:schemeClr val="bg2"/>
                </a:solidFill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57" name="Espace réservé du texte 9">
            <a:extLst>
              <a:ext uri="{FF2B5EF4-FFF2-40B4-BE49-F238E27FC236}">
                <a16:creationId xmlns:a16="http://schemas.microsoft.com/office/drawing/2014/main" id="{F5E9A924-A282-CE4F-8069-128EBBE619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07873" y="5273949"/>
            <a:ext cx="905488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58" name="Espace réservé du texte 13">
            <a:extLst>
              <a:ext uri="{FF2B5EF4-FFF2-40B4-BE49-F238E27FC236}">
                <a16:creationId xmlns:a16="http://schemas.microsoft.com/office/drawing/2014/main" id="{FF54D909-4018-B34D-AD07-A35BF15891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13363" y="5273949"/>
            <a:ext cx="3078541" cy="631500"/>
          </a:xfrm>
        </p:spPr>
        <p:txBody>
          <a:bodyPr tIns="72000"/>
          <a:lstStyle>
            <a:lvl1pPr>
              <a:lnSpc>
                <a:spcPct val="80000"/>
              </a:lnSpc>
              <a:spcBef>
                <a:spcPts val="0"/>
              </a:spcBef>
              <a:defRPr lang="fr-FR" sz="1600" b="1" kern="1200" cap="all" baseline="0">
                <a:solidFill>
                  <a:schemeClr val="bg2"/>
                </a:solidFill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61" name="Espace réservé du texte 9">
            <a:extLst>
              <a:ext uri="{FF2B5EF4-FFF2-40B4-BE49-F238E27FC236}">
                <a16:creationId xmlns:a16="http://schemas.microsoft.com/office/drawing/2014/main" id="{86CC0286-56DB-FB48-95CB-57AF974F1F1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36116" y="989516"/>
            <a:ext cx="929933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62" name="Espace réservé du texte 13">
            <a:extLst>
              <a:ext uri="{FF2B5EF4-FFF2-40B4-BE49-F238E27FC236}">
                <a16:creationId xmlns:a16="http://schemas.microsoft.com/office/drawing/2014/main" id="{2A6712F5-BC47-3642-A814-B31B363588D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66049" y="989515"/>
            <a:ext cx="3034996" cy="631500"/>
          </a:xfrm>
        </p:spPr>
        <p:txBody>
          <a:bodyPr tIns="72000"/>
          <a:lstStyle>
            <a:lvl1pPr>
              <a:lnSpc>
                <a:spcPct val="80000"/>
              </a:lnSpc>
              <a:spcBef>
                <a:spcPts val="0"/>
              </a:spcBef>
              <a:defRPr lang="fr-FR" sz="1600" b="1" kern="1200" cap="all" baseline="0">
                <a:solidFill>
                  <a:schemeClr val="bg2"/>
                </a:solidFill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64" name="Espace réservé du texte 9">
            <a:extLst>
              <a:ext uri="{FF2B5EF4-FFF2-40B4-BE49-F238E27FC236}">
                <a16:creationId xmlns:a16="http://schemas.microsoft.com/office/drawing/2014/main" id="{0CDD63B6-ABF2-784D-96F4-6244B14ED6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36116" y="2067644"/>
            <a:ext cx="929933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65" name="Espace réservé du texte 13">
            <a:extLst>
              <a:ext uri="{FF2B5EF4-FFF2-40B4-BE49-F238E27FC236}">
                <a16:creationId xmlns:a16="http://schemas.microsoft.com/office/drawing/2014/main" id="{C5405F2E-FA47-4E43-B059-D01E9E2056A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66049" y="2067643"/>
            <a:ext cx="3034996" cy="631500"/>
          </a:xfrm>
        </p:spPr>
        <p:txBody>
          <a:bodyPr tIns="72000"/>
          <a:lstStyle>
            <a:lvl1pPr>
              <a:lnSpc>
                <a:spcPct val="80000"/>
              </a:lnSpc>
              <a:spcBef>
                <a:spcPts val="0"/>
              </a:spcBef>
              <a:defRPr lang="fr-FR" sz="1600" b="1" kern="1200" cap="all" baseline="0">
                <a:solidFill>
                  <a:schemeClr val="bg2"/>
                </a:solidFill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66054F70-E896-6D4B-81DE-B75FEA90470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36116" y="3141702"/>
            <a:ext cx="929933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68" name="Espace réservé du texte 13">
            <a:extLst>
              <a:ext uri="{FF2B5EF4-FFF2-40B4-BE49-F238E27FC236}">
                <a16:creationId xmlns:a16="http://schemas.microsoft.com/office/drawing/2014/main" id="{ACFF4B66-0E17-5F41-B34C-505857C9AC3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666049" y="3141702"/>
            <a:ext cx="3034996" cy="631500"/>
          </a:xfrm>
        </p:spPr>
        <p:txBody>
          <a:bodyPr tIns="72000"/>
          <a:lstStyle>
            <a:lvl1pPr>
              <a:lnSpc>
                <a:spcPct val="80000"/>
              </a:lnSpc>
              <a:spcBef>
                <a:spcPts val="0"/>
              </a:spcBef>
              <a:defRPr lang="fr-FR" sz="1600" b="1" kern="1200" cap="all" baseline="0">
                <a:solidFill>
                  <a:schemeClr val="bg2"/>
                </a:solidFill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70" name="Espace réservé du texte 9">
            <a:extLst>
              <a:ext uri="{FF2B5EF4-FFF2-40B4-BE49-F238E27FC236}">
                <a16:creationId xmlns:a16="http://schemas.microsoft.com/office/drawing/2014/main" id="{1FA3F005-7D2B-2F42-A0B0-75950C61FCC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36116" y="4214405"/>
            <a:ext cx="929933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71" name="Espace réservé du texte 13">
            <a:extLst>
              <a:ext uri="{FF2B5EF4-FFF2-40B4-BE49-F238E27FC236}">
                <a16:creationId xmlns:a16="http://schemas.microsoft.com/office/drawing/2014/main" id="{28313375-77B9-DE42-89F7-A46FECE26B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666049" y="4214405"/>
            <a:ext cx="3034996" cy="631500"/>
          </a:xfrm>
        </p:spPr>
        <p:txBody>
          <a:bodyPr tIns="72000"/>
          <a:lstStyle>
            <a:lvl1pPr>
              <a:lnSpc>
                <a:spcPct val="80000"/>
              </a:lnSpc>
              <a:spcBef>
                <a:spcPts val="0"/>
              </a:spcBef>
              <a:defRPr lang="fr-FR" sz="1600" b="1" kern="1200" cap="all" baseline="0">
                <a:solidFill>
                  <a:schemeClr val="bg2"/>
                </a:solidFill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73" name="Espace réservé du texte 9">
            <a:extLst>
              <a:ext uri="{FF2B5EF4-FFF2-40B4-BE49-F238E27FC236}">
                <a16:creationId xmlns:a16="http://schemas.microsoft.com/office/drawing/2014/main" id="{3A9F209E-FAC5-404E-A781-9C3C1AE6B80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736116" y="5273949"/>
            <a:ext cx="929933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74" name="Espace réservé du texte 13">
            <a:extLst>
              <a:ext uri="{FF2B5EF4-FFF2-40B4-BE49-F238E27FC236}">
                <a16:creationId xmlns:a16="http://schemas.microsoft.com/office/drawing/2014/main" id="{55D2A0A4-9038-0C40-98A0-28F8A171073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666049" y="5273949"/>
            <a:ext cx="3034996" cy="631500"/>
          </a:xfrm>
        </p:spPr>
        <p:txBody>
          <a:bodyPr tIns="72000"/>
          <a:lstStyle>
            <a:lvl1pPr>
              <a:lnSpc>
                <a:spcPct val="80000"/>
              </a:lnSpc>
              <a:spcBef>
                <a:spcPts val="0"/>
              </a:spcBef>
              <a:defRPr lang="fr-FR" sz="1600" b="1" kern="1200" cap="all" baseline="0">
                <a:solidFill>
                  <a:schemeClr val="bg2"/>
                </a:solidFill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75" name="Date Placeholder 3">
            <a:extLst>
              <a:ext uri="{FF2B5EF4-FFF2-40B4-BE49-F238E27FC236}">
                <a16:creationId xmlns:a16="http://schemas.microsoft.com/office/drawing/2014/main" id="{68D7C676-051D-3E4B-9508-397F7DCB4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6684" y="5834152"/>
            <a:ext cx="2743200" cy="365125"/>
          </a:xfrm>
        </p:spPr>
        <p:txBody>
          <a:bodyPr lIns="0" tIns="0" rIns="0" bIns="0" anchor="b" anchorCtr="0"/>
          <a:lstStyle>
            <a:lvl1pPr>
              <a:defRPr sz="1867">
                <a:solidFill>
                  <a:schemeClr val="tx2"/>
                </a:solidFill>
              </a:defRPr>
            </a:lvl1pPr>
          </a:lstStyle>
          <a:p>
            <a:fld id="{53D4A07B-0F5E-0B4F-82A2-EC268DE920C0}" type="datetime4">
              <a:rPr lang="fr-FR" smtClean="0"/>
              <a:pPr/>
              <a:t>28 février 2024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53ABD69-0EEB-3117-75C5-5EA8A9096E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69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art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3B82D4AF-AD0E-8E41-97C0-9E52579DC0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704A1EBA-1707-FB48-BDC2-7C4620AB88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937" y="1411705"/>
            <a:ext cx="11227200" cy="4911915"/>
          </a:xfrm>
          <a:solidFill>
            <a:schemeClr val="accent1">
              <a:lumMod val="40000"/>
              <a:lumOff val="60000"/>
            </a:schemeClr>
          </a:solidFill>
        </p:spPr>
        <p:txBody>
          <a:bodyPr lIns="720000" tIns="720000" rIns="720000" bIns="720000" anchor="t" anchorCtr="0">
            <a:normAutofit/>
          </a:bodyPr>
          <a:lstStyle>
            <a:lvl1pPr marL="0" indent="0" algn="r">
              <a:buNone/>
              <a:defRPr sz="16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votre image ici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17580" y="2627086"/>
            <a:ext cx="7344568" cy="1802833"/>
          </a:xfrm>
          <a:noFill/>
        </p:spPr>
        <p:txBody>
          <a:bodyPr lIns="0" tIns="0" rIns="0" bIns="0" anchor="b">
            <a:noAutofit/>
          </a:bodyPr>
          <a:lstStyle>
            <a:lvl1pPr algn="l">
              <a:defRPr sz="4800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7580" y="4430666"/>
            <a:ext cx="7344568" cy="1015629"/>
          </a:xfr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2"/>
                </a:solidFill>
                <a:highlight>
                  <a:srgbClr val="FFFFFF"/>
                </a:highlight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DF28DD-2510-9F45-9CBF-18D753D38BAF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D350E48-BD5F-EB41-B6D7-A6BBFD37E9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328396" y="2301708"/>
            <a:ext cx="2712007" cy="2366433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buNone/>
              <a:defRPr sz="12533" b="1" spc="-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D963913-94B1-DAE3-AC3B-BDD0F9EFB8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96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art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704A1EBA-1707-FB48-BDC2-7C4620AB88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937" y="1411705"/>
            <a:ext cx="11227200" cy="4911915"/>
          </a:xfrm>
          <a:solidFill>
            <a:schemeClr val="accent1">
              <a:lumMod val="40000"/>
              <a:lumOff val="60000"/>
            </a:schemeClr>
          </a:solidFill>
        </p:spPr>
        <p:txBody>
          <a:bodyPr lIns="720000" tIns="720000" rIns="720000" bIns="720000" anchor="t" anchorCtr="0">
            <a:normAutofit/>
          </a:bodyPr>
          <a:lstStyle>
            <a:lvl1pPr marL="0" indent="0" algn="r">
              <a:buNone/>
              <a:defRPr sz="16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votre image ici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17580" y="2627086"/>
            <a:ext cx="7344568" cy="1802833"/>
          </a:xfrm>
          <a:noFill/>
        </p:spPr>
        <p:txBody>
          <a:bodyPr lIns="0" tIns="0" rIns="0" bIns="0" anchor="b">
            <a:noAutofit/>
          </a:bodyPr>
          <a:lstStyle>
            <a:lvl1pPr algn="l">
              <a:defRPr sz="4800" cap="all" baseline="0">
                <a:solidFill>
                  <a:schemeClr val="bg1"/>
                </a:solidFill>
                <a:highlight>
                  <a:srgbClr val="46724B"/>
                </a:highlight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7580" y="4430666"/>
            <a:ext cx="7344568" cy="1015629"/>
          </a:xfr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2"/>
                </a:solidFill>
                <a:highlight>
                  <a:srgbClr val="FFFFFF"/>
                </a:highlight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DF28DD-2510-9F45-9CBF-18D753D38BAF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D350E48-BD5F-EB41-B6D7-A6BBFD37E9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328396" y="2301708"/>
            <a:ext cx="2712007" cy="2366433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buNone/>
              <a:defRPr sz="12533" b="1" spc="-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6B7BC93-6776-9D4E-983F-BC51AED1E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E00D9A8-E4DC-4AEF-4442-29AE2B8F1D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767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mosaï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02" y="1258395"/>
            <a:ext cx="6935669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05880"/>
            <a:ext cx="4114800" cy="365125"/>
          </a:xfrm>
        </p:spPr>
        <p:txBody>
          <a:bodyPr/>
          <a:lstStyle/>
          <a:p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</a:rPr>
              <a:t>Source : Baromètre des produits biologiques en France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74D16-76FD-E943-926D-9D035831C385}"/>
              </a:ext>
            </a:extLst>
          </p:cNvPr>
          <p:cNvSpPr/>
          <p:nvPr userDrawn="1"/>
        </p:nvSpPr>
        <p:spPr>
          <a:xfrm>
            <a:off x="474600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B0E5200-B025-C741-B7C0-9B5B2025DB45}"/>
              </a:ext>
            </a:extLst>
          </p:cNvPr>
          <p:cNvCxnSpPr/>
          <p:nvPr userDrawn="1"/>
        </p:nvCxnSpPr>
        <p:spPr>
          <a:xfrm>
            <a:off x="490200" y="2703095"/>
            <a:ext cx="127443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9FAD5940-5DCF-A34E-A455-D5A34471DD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245" y="2880785"/>
            <a:ext cx="6935889" cy="280354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8CC5F6FB-31C4-644B-9EAB-D7244D44CA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133" y="5711549"/>
            <a:ext cx="6936000" cy="400049"/>
          </a:xfrm>
        </p:spPr>
        <p:txBody>
          <a:bodyPr anchor="b" anchorCtr="0"/>
          <a:lstStyle>
            <a:lvl1pPr>
              <a:defRPr sz="933">
                <a:solidFill>
                  <a:schemeClr val="tx1"/>
                </a:solidFill>
              </a:defRPr>
            </a:lvl1pPr>
            <a:lvl2pPr marL="14817" indent="0">
              <a:buNone/>
              <a:defRPr/>
            </a:lvl2pPr>
          </a:lstStyle>
          <a:p>
            <a:pPr lvl="0"/>
            <a:r>
              <a:rPr lang="fr-FR"/>
              <a:t>Précision, légende ou note de bas de page.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01685218-1635-A445-8A25-24A11425593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79339" y="1941654"/>
            <a:ext cx="2070100" cy="2084916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4" name="Espace réservé pour une image  8">
            <a:extLst>
              <a:ext uri="{FF2B5EF4-FFF2-40B4-BE49-F238E27FC236}">
                <a16:creationId xmlns:a16="http://schemas.microsoft.com/office/drawing/2014/main" id="{4A677ABE-8895-5543-878E-29D1DAEE0C5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648326" y="1941654"/>
            <a:ext cx="2070100" cy="2084916"/>
          </a:xfrm>
          <a:solidFill>
            <a:schemeClr val="tx2"/>
          </a:solidFill>
          <a:ln>
            <a:noFill/>
          </a:ln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5" name="Espace réservé pour une image  8">
            <a:extLst>
              <a:ext uri="{FF2B5EF4-FFF2-40B4-BE49-F238E27FC236}">
                <a16:creationId xmlns:a16="http://schemas.microsoft.com/office/drawing/2014/main" id="{C0375785-3AE8-4F47-BFD2-B29EE75935A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79339" y="4026682"/>
            <a:ext cx="2070100" cy="2084916"/>
          </a:xfrm>
          <a:solidFill>
            <a:schemeClr val="accent4"/>
          </a:solidFill>
          <a:ln>
            <a:noFill/>
          </a:ln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6" name="Espace réservé pour une image  8">
            <a:extLst>
              <a:ext uri="{FF2B5EF4-FFF2-40B4-BE49-F238E27FC236}">
                <a16:creationId xmlns:a16="http://schemas.microsoft.com/office/drawing/2014/main" id="{93EC84B3-269D-4E42-A533-A83AD4A03D1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8326" y="4026682"/>
            <a:ext cx="2070100" cy="2084916"/>
          </a:xfrm>
          <a:solidFill>
            <a:schemeClr val="accent2"/>
          </a:solidFill>
          <a:ln>
            <a:noFill/>
          </a:ln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14855E2-6ADA-ED42-AC2C-71C1BA5B72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1BAB4BF-D6C6-02EF-C477-F90A2FA9FF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026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encadré à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02" y="1258395"/>
            <a:ext cx="6935669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</a:rPr>
              <a:t>Source : Baromètre des produits biologiques en France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74D16-76FD-E943-926D-9D035831C385}"/>
              </a:ext>
            </a:extLst>
          </p:cNvPr>
          <p:cNvSpPr/>
          <p:nvPr userDrawn="1"/>
        </p:nvSpPr>
        <p:spPr>
          <a:xfrm>
            <a:off x="474600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B0E5200-B025-C741-B7C0-9B5B2025DB45}"/>
              </a:ext>
            </a:extLst>
          </p:cNvPr>
          <p:cNvCxnSpPr/>
          <p:nvPr userDrawn="1"/>
        </p:nvCxnSpPr>
        <p:spPr>
          <a:xfrm>
            <a:off x="490200" y="2703095"/>
            <a:ext cx="127443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9FAD5940-5DCF-A34E-A455-D5A34471DD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245" y="2880785"/>
            <a:ext cx="6935889" cy="280354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8CC5F6FB-31C4-644B-9EAB-D7244D44CA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133" y="5711549"/>
            <a:ext cx="6936000" cy="400049"/>
          </a:xfrm>
        </p:spPr>
        <p:txBody>
          <a:bodyPr anchor="b" anchorCtr="0"/>
          <a:lstStyle>
            <a:lvl1pPr>
              <a:defRPr sz="933">
                <a:solidFill>
                  <a:schemeClr val="tx1"/>
                </a:solidFill>
              </a:defRPr>
            </a:lvl1pPr>
            <a:lvl2pPr marL="14817" indent="0">
              <a:buNone/>
              <a:defRPr/>
            </a:lvl2pPr>
          </a:lstStyle>
          <a:p>
            <a:pPr lvl="0"/>
            <a:r>
              <a:rPr lang="fr-FR"/>
              <a:t>Précision, légende ou note de bas de page.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4BF4C12A-8D9F-B141-B3CC-5EFF4C965D1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586133" y="482601"/>
            <a:ext cx="4114800" cy="5628993"/>
          </a:xfrm>
          <a:solidFill>
            <a:schemeClr val="bg1">
              <a:lumMod val="85000"/>
            </a:schemeClr>
          </a:solidFill>
        </p:spPr>
        <p:txBody>
          <a:bodyPr lIns="180000" tIns="180000" rIns="180000" bIns="180000" anchor="ctr" anchorCtr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D868637-F0E0-074B-9821-992A40519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919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encadré à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2156" y="1258395"/>
            <a:ext cx="6678889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74D16-76FD-E943-926D-9D035831C385}"/>
              </a:ext>
            </a:extLst>
          </p:cNvPr>
          <p:cNvSpPr/>
          <p:nvPr userDrawn="1"/>
        </p:nvSpPr>
        <p:spPr>
          <a:xfrm>
            <a:off x="474600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B0E5200-B025-C741-B7C0-9B5B2025DB45}"/>
              </a:ext>
            </a:extLst>
          </p:cNvPr>
          <p:cNvCxnSpPr/>
          <p:nvPr userDrawn="1"/>
        </p:nvCxnSpPr>
        <p:spPr>
          <a:xfrm>
            <a:off x="5021943" y="2703095"/>
            <a:ext cx="127443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9FAD5940-5DCF-A34E-A455-D5A34471DD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943" y="2880785"/>
            <a:ext cx="6679101" cy="280354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8CC5F6FB-31C4-644B-9EAB-D7244D44CA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1943" y="5711549"/>
            <a:ext cx="6679101" cy="400049"/>
          </a:xfrm>
        </p:spPr>
        <p:txBody>
          <a:bodyPr anchor="b" anchorCtr="0"/>
          <a:lstStyle>
            <a:lvl1pPr>
              <a:defRPr sz="933">
                <a:solidFill>
                  <a:schemeClr val="tx1"/>
                </a:solidFill>
              </a:defRPr>
            </a:lvl1pPr>
            <a:lvl2pPr marL="14817" indent="0">
              <a:buNone/>
              <a:defRPr/>
            </a:lvl2pPr>
          </a:lstStyle>
          <a:p>
            <a:pPr lvl="0"/>
            <a:r>
              <a:rPr lang="fr-FR"/>
              <a:t>Précision, légende ou note de bas de page.</a:t>
            </a:r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D4412526-C4D2-9945-B7DE-4A481BC1950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4134" y="1975631"/>
            <a:ext cx="4142317" cy="4135967"/>
          </a:xfrm>
          <a:solidFill>
            <a:schemeClr val="bg2"/>
          </a:solidFill>
        </p:spPr>
        <p:txBody>
          <a:bodyPr lIns="180000" tIns="180000" rIns="180000" bIns="180000" anchor="ctr" anchorCtr="0"/>
          <a:lstStyle>
            <a:lvl1pPr algn="r">
              <a:defRPr sz="2800">
                <a:solidFill>
                  <a:schemeClr val="bg1"/>
                </a:solidFill>
              </a:defRPr>
            </a:lvl1pPr>
            <a:lvl2pPr marL="14817" indent="0" algn="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2pPr>
            <a:lvl3pPr algn="r">
              <a:defRPr>
                <a:solidFill>
                  <a:schemeClr val="bg1"/>
                </a:solidFill>
              </a:defRPr>
            </a:lvl3pPr>
            <a:lvl4pPr algn="r">
              <a:buClrTx/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020F4DC-63F1-D144-9351-40DB1D8E58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C19856D-BB9D-6E7B-4469-7B4DCB047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5880"/>
            <a:ext cx="4114800" cy="365125"/>
          </a:xfrm>
        </p:spPr>
        <p:txBody>
          <a:bodyPr/>
          <a:lstStyle/>
          <a:p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</a:rPr>
              <a:t>Source : Baromètre des produits biologiques en France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C76A59-6305-197D-4DBB-DAAB73D7AA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806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01" y="1258395"/>
            <a:ext cx="11226444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74D16-76FD-E943-926D-9D035831C385}"/>
              </a:ext>
            </a:extLst>
          </p:cNvPr>
          <p:cNvSpPr/>
          <p:nvPr userDrawn="1"/>
        </p:nvSpPr>
        <p:spPr>
          <a:xfrm>
            <a:off x="474600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B0E5200-B025-C741-B7C0-9B5B2025DB45}"/>
              </a:ext>
            </a:extLst>
          </p:cNvPr>
          <p:cNvCxnSpPr/>
          <p:nvPr userDrawn="1"/>
        </p:nvCxnSpPr>
        <p:spPr>
          <a:xfrm>
            <a:off x="490200" y="2703095"/>
            <a:ext cx="127443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9FAD5940-5DCF-A34E-A455-D5A34471DD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133" y="2880785"/>
            <a:ext cx="11226800" cy="40005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90E07264-E818-6749-8579-7DA9007C4F84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88649" y="3812381"/>
            <a:ext cx="2233084" cy="2233083"/>
          </a:xfrm>
          <a:solidFill>
            <a:schemeClr val="accent2"/>
          </a:solidFill>
        </p:spPr>
        <p:txBody>
          <a:bodyPr lIns="72000" tIns="72000" rIns="72000" bIns="72000" anchor="ctr" anchorCtr="0"/>
          <a:lstStyle>
            <a:lvl1pPr algn="ctr">
              <a:lnSpc>
                <a:spcPct val="80000"/>
              </a:lnSpc>
              <a:spcBef>
                <a:spcPts val="2000"/>
              </a:spcBef>
              <a:defRPr sz="3733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marL="114297" indent="-114297" algn="ctr">
              <a:buClrTx/>
              <a:tabLst/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Chiffre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34" name="Espace réservé du contenu 10">
            <a:extLst>
              <a:ext uri="{FF2B5EF4-FFF2-40B4-BE49-F238E27FC236}">
                <a16:creationId xmlns:a16="http://schemas.microsoft.com/office/drawing/2014/main" id="{0940F409-5808-3648-89B9-D332B98A270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22591" y="3812381"/>
            <a:ext cx="2233084" cy="2233083"/>
          </a:xfrm>
          <a:solidFill>
            <a:schemeClr val="tx2"/>
          </a:solidFill>
        </p:spPr>
        <p:txBody>
          <a:bodyPr lIns="72000" tIns="72000" rIns="72000" bIns="72000" anchor="ctr" anchorCtr="0"/>
          <a:lstStyle>
            <a:lvl1pPr algn="ctr">
              <a:lnSpc>
                <a:spcPct val="80000"/>
              </a:lnSpc>
              <a:spcBef>
                <a:spcPts val="2000"/>
              </a:spcBef>
              <a:defRPr sz="3733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marL="114297" indent="-114297" algn="ctr">
              <a:buClrTx/>
              <a:tabLst/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Chiffre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35" name="Espace réservé du contenu 10">
            <a:extLst>
              <a:ext uri="{FF2B5EF4-FFF2-40B4-BE49-F238E27FC236}">
                <a16:creationId xmlns:a16="http://schemas.microsoft.com/office/drawing/2014/main" id="{F391F8FB-007D-EC49-9FA4-A5901F717C4B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4956534" y="3812381"/>
            <a:ext cx="2233084" cy="2233083"/>
          </a:xfrm>
          <a:solidFill>
            <a:schemeClr val="bg2"/>
          </a:solidFill>
        </p:spPr>
        <p:txBody>
          <a:bodyPr lIns="72000" tIns="72000" rIns="72000" bIns="72000" anchor="ctr" anchorCtr="0"/>
          <a:lstStyle>
            <a:lvl1pPr algn="ctr">
              <a:lnSpc>
                <a:spcPct val="80000"/>
              </a:lnSpc>
              <a:spcBef>
                <a:spcPts val="2000"/>
              </a:spcBef>
              <a:defRPr sz="3733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marL="114297" indent="-114297" algn="ctr">
              <a:buClrTx/>
              <a:tabLst/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Chiffre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36" name="Espace réservé du contenu 10">
            <a:extLst>
              <a:ext uri="{FF2B5EF4-FFF2-40B4-BE49-F238E27FC236}">
                <a16:creationId xmlns:a16="http://schemas.microsoft.com/office/drawing/2014/main" id="{F6020076-D3C7-FB4D-A62C-667F8AFE02AF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190477" y="3812381"/>
            <a:ext cx="2233084" cy="2233083"/>
          </a:xfrm>
          <a:solidFill>
            <a:schemeClr val="accent1"/>
          </a:solidFill>
        </p:spPr>
        <p:txBody>
          <a:bodyPr lIns="72000" tIns="72000" rIns="72000" bIns="72000" anchor="ctr" anchorCtr="0"/>
          <a:lstStyle>
            <a:lvl1pPr algn="ctr">
              <a:lnSpc>
                <a:spcPct val="80000"/>
              </a:lnSpc>
              <a:spcBef>
                <a:spcPts val="2000"/>
              </a:spcBef>
              <a:defRPr sz="3733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marL="114297" indent="-114297" algn="ctr">
              <a:buClrTx/>
              <a:tabLst/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Chiffre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37" name="Espace réservé du contenu 10">
            <a:extLst>
              <a:ext uri="{FF2B5EF4-FFF2-40B4-BE49-F238E27FC236}">
                <a16:creationId xmlns:a16="http://schemas.microsoft.com/office/drawing/2014/main" id="{0C61AA95-6A6A-DC4E-86BA-56D9EE4FF0D9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424417" y="3812381"/>
            <a:ext cx="2233084" cy="2233083"/>
          </a:xfrm>
          <a:solidFill>
            <a:schemeClr val="accent4"/>
          </a:solidFill>
        </p:spPr>
        <p:txBody>
          <a:bodyPr lIns="72000" tIns="72000" rIns="72000" bIns="72000" anchor="ctr" anchorCtr="0"/>
          <a:lstStyle>
            <a:lvl1pPr algn="ctr">
              <a:lnSpc>
                <a:spcPct val="80000"/>
              </a:lnSpc>
              <a:spcBef>
                <a:spcPts val="2000"/>
              </a:spcBef>
              <a:defRPr sz="3733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marL="114297" indent="-114297" algn="ctr">
              <a:buClrTx/>
              <a:tabLst/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Chiffre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A5CEF23-CE86-9849-B6FA-355B75B4A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B64B162-A02D-072B-9E44-4BAD49B0B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5880"/>
            <a:ext cx="4114800" cy="365125"/>
          </a:xfrm>
        </p:spPr>
        <p:txBody>
          <a:bodyPr/>
          <a:lstStyle/>
          <a:p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</a:rPr>
              <a:t>Source : Baromètre des produits biologiques en France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D8239DF-326C-A230-F8E3-BDF8B04546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704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74D16-76FD-E943-926D-9D035831C385}"/>
              </a:ext>
            </a:extLst>
          </p:cNvPr>
          <p:cNvSpPr/>
          <p:nvPr userDrawn="1"/>
        </p:nvSpPr>
        <p:spPr>
          <a:xfrm>
            <a:off x="474600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B0E5200-B025-C741-B7C0-9B5B2025DB45}"/>
              </a:ext>
            </a:extLst>
          </p:cNvPr>
          <p:cNvCxnSpPr/>
          <p:nvPr userDrawn="1"/>
        </p:nvCxnSpPr>
        <p:spPr>
          <a:xfrm>
            <a:off x="490200" y="2703095"/>
            <a:ext cx="127443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9FAD5940-5DCF-A34E-A455-D5A34471DD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244" y="2880785"/>
            <a:ext cx="11226800" cy="280354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8CC5F6FB-31C4-644B-9EAB-D7244D44CA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133" y="5711549"/>
            <a:ext cx="6936000" cy="400049"/>
          </a:xfrm>
        </p:spPr>
        <p:txBody>
          <a:bodyPr anchor="b" anchorCtr="0"/>
          <a:lstStyle>
            <a:lvl1pPr>
              <a:defRPr sz="933">
                <a:solidFill>
                  <a:schemeClr val="tx1"/>
                </a:solidFill>
              </a:defRPr>
            </a:lvl1pPr>
            <a:lvl2pPr marL="14817" indent="0">
              <a:buNone/>
              <a:defRPr/>
            </a:lvl2pPr>
          </a:lstStyle>
          <a:p>
            <a:pPr lvl="0"/>
            <a:r>
              <a:rPr lang="fr-FR"/>
              <a:t>Précision, légende ou note de bas de page.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DA2D5DC-5565-584D-AD3F-E889F314DB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9E119B-9A0F-DA4E-4FEE-35E29A8AF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5880"/>
            <a:ext cx="4114800" cy="365125"/>
          </a:xfrm>
        </p:spPr>
        <p:txBody>
          <a:bodyPr/>
          <a:lstStyle/>
          <a:p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</a:rPr>
              <a:t>Source : Baromètre des produits biologiques en France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B23C496-C59A-9A21-AC9E-A46E8D07C4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147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704A1EBA-1707-FB48-BDC2-7C4620AB88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937" y="1411706"/>
            <a:ext cx="11227200" cy="4722591"/>
          </a:xfrm>
          <a:solidFill>
            <a:schemeClr val="accent1">
              <a:lumMod val="40000"/>
              <a:lumOff val="60000"/>
            </a:schemeClr>
          </a:solidFill>
        </p:spPr>
        <p:txBody>
          <a:bodyPr lIns="720000" tIns="720000" rIns="720000" bIns="720000" anchor="t" anchorCtr="0">
            <a:normAutofit/>
          </a:bodyPr>
          <a:lstStyle>
            <a:lvl1pPr marL="0" indent="0" algn="r">
              <a:buNone/>
              <a:defRPr sz="16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votre image ici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79885" y="4198438"/>
            <a:ext cx="4722491" cy="1015629"/>
          </a:xfr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667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DF28DD-2510-9F45-9CBF-18D753D38BAF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129FFF4-EBF8-A145-A440-6D221FD4E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2EBE334-18A1-3B41-B9F5-B7F6BF8FB0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79884" y="2239235"/>
            <a:ext cx="4722491" cy="1614147"/>
          </a:xfrm>
          <a:noFill/>
        </p:spPr>
        <p:txBody>
          <a:bodyPr lIns="0" tIns="0" rIns="0" bIns="0" anchor="b">
            <a:noAutofit/>
          </a:bodyPr>
          <a:lstStyle>
            <a:lvl1pPr algn="ctr">
              <a:defRPr sz="9600" u="sng" cap="none" spc="-120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43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704A1EBA-1707-FB48-BDC2-7C4620AB88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07242" y="481580"/>
            <a:ext cx="5887895" cy="5842040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720000" tIns="720000" rIns="720000" bIns="720000" rtlCol="0" anchor="t" anchorCtr="0">
            <a:normAutofit/>
          </a:bodyPr>
          <a:lstStyle>
            <a:lvl1pPr>
              <a:defRPr lang="fr-FR" sz="1600" i="1" dirty="0">
                <a:solidFill>
                  <a:schemeClr val="tx1"/>
                </a:solidFill>
              </a:defRPr>
            </a:lvl1pPr>
          </a:lstStyle>
          <a:p>
            <a:pPr lvl="0" algn="r"/>
            <a:r>
              <a:rPr lang="fr-FR"/>
              <a:t>Insérez votre image ici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37" y="2249715"/>
            <a:ext cx="7181091" cy="2180204"/>
          </a:xfrm>
          <a:noFill/>
        </p:spPr>
        <p:txBody>
          <a:bodyPr wrap="square" lIns="0" tIns="0" rIns="0" bIns="0" anchor="b">
            <a:noAutofit/>
          </a:bodyPr>
          <a:lstStyle>
            <a:lvl1pPr algn="l">
              <a:defRPr sz="4800" cap="all" baseline="0">
                <a:solidFill>
                  <a:schemeClr val="bg1"/>
                </a:solidFill>
                <a:highlight>
                  <a:srgbClr val="46724B"/>
                </a:highlight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939" y="4438687"/>
            <a:ext cx="5050547" cy="761735"/>
          </a:xfrm>
          <a:noFill/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DF28DD-2510-9F45-9CBF-18D753D38BAF}"/>
              </a:ext>
            </a:extLst>
          </p:cNvPr>
          <p:cNvSpPr/>
          <p:nvPr userDrawn="1"/>
        </p:nvSpPr>
        <p:spPr>
          <a:xfrm>
            <a:off x="5805536" y="6323620"/>
            <a:ext cx="58896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6F8F219-B147-CF4B-A690-B3B2F41C1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2C46C02-956D-073D-11D7-2E6B31DCA9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6684" y="5986966"/>
            <a:ext cx="1533763" cy="38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805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4858" y="4198438"/>
            <a:ext cx="7010389" cy="1015629"/>
          </a:xfr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667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DF28DD-2510-9F45-9CBF-18D753D38BAF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129FFF4-EBF8-A145-A440-6D221FD4E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1EA5E00-762F-FF40-968B-E32D165C74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6122" t="26122" r="26122" b="40498"/>
          <a:stretch/>
        </p:blipFill>
        <p:spPr>
          <a:xfrm>
            <a:off x="3116424" y="1791478"/>
            <a:ext cx="5822301" cy="228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75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74D16-76FD-E943-926D-9D035831C385}"/>
              </a:ext>
            </a:extLst>
          </p:cNvPr>
          <p:cNvSpPr/>
          <p:nvPr userDrawn="1"/>
        </p:nvSpPr>
        <p:spPr>
          <a:xfrm>
            <a:off x="474600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D7830C6-3C8E-BF9A-6767-75BB0DE51B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FB3E616-1A0C-ABCF-65A8-AF990BD4CEF6}"/>
              </a:ext>
            </a:extLst>
          </p:cNvPr>
          <p:cNvSpPr txBox="1"/>
          <p:nvPr userDrawn="1"/>
        </p:nvSpPr>
        <p:spPr>
          <a:xfrm>
            <a:off x="3522770" y="6376420"/>
            <a:ext cx="5146463" cy="49244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sz="1200">
                <a:latin typeface="Avenir Book"/>
              </a:rPr>
              <a:t>Source : Baromètre des produits biologiques en France, 2024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29FC92B-FCF9-3BAF-EFDC-7AF9956A3A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482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APPORT_Tris croisé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BAB309-DDD1-6589-4BF9-56B6C0E4E48F}"/>
              </a:ext>
            </a:extLst>
          </p:cNvPr>
          <p:cNvSpPr/>
          <p:nvPr userDrawn="1"/>
        </p:nvSpPr>
        <p:spPr>
          <a:xfrm>
            <a:off x="6095973" y="2147337"/>
            <a:ext cx="6096000" cy="4176283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5709EF-E40E-1959-7AA7-69225538E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EA3013-D90C-3948-B633-3D72F418EC8A}"/>
              </a:ext>
            </a:extLst>
          </p:cNvPr>
          <p:cNvSpPr/>
          <p:nvPr/>
        </p:nvSpPr>
        <p:spPr>
          <a:xfrm>
            <a:off x="-1" y="1492981"/>
            <a:ext cx="10897985" cy="7583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noProof="0">
              <a:latin typeface="Avenir Book"/>
            </a:endParaRP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20DE09FC-D7C8-5447-A490-0A0BE7E2EE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6517" y="1492982"/>
            <a:ext cx="10621467" cy="52982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>
              <a:buNone/>
              <a:defRPr lang="en-GB" sz="1600" b="0" i="0" spc="100" baseline="0" dirty="0" smtClean="0">
                <a:solidFill>
                  <a:schemeClr val="bg1"/>
                </a:solidFill>
                <a:latin typeface="Avenir Book"/>
              </a:defRPr>
            </a:lvl1pPr>
          </a:lstStyle>
          <a:p>
            <a:pPr marL="0" lvl="0"/>
            <a:r>
              <a:rPr lang="fr-FR" noProof="0"/>
              <a:t>“Insérer la question Insérer la question Insérer la question Insérer la question Insérer la question Insérer la question Insérer la question”)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18B8CE-F147-58E6-F441-FBC966DCDC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6225" y="2037415"/>
            <a:ext cx="10621963" cy="1873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67" i="1">
                <a:solidFill>
                  <a:schemeClr val="bg1"/>
                </a:solidFill>
                <a:latin typeface="Avenir Book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r-FR"/>
              <a:t>base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ADF293-3726-9254-6B71-59DB552D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37" y="349908"/>
            <a:ext cx="8595051" cy="8708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F74CE3-0234-5675-0E57-E9483007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7844" y="6356351"/>
            <a:ext cx="2743200" cy="365125"/>
          </a:xfrm>
        </p:spPr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D1911-DE2E-1410-4B14-D2BF19C372CC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B6E351C-C98E-C655-4A1D-005CCE7E3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EEAFC7-E8F8-4844-3B97-7CD39814375C}"/>
              </a:ext>
            </a:extLst>
          </p:cNvPr>
          <p:cNvSpPr txBox="1"/>
          <p:nvPr userDrawn="1"/>
        </p:nvSpPr>
        <p:spPr>
          <a:xfrm>
            <a:off x="3522770" y="6376420"/>
            <a:ext cx="5146463" cy="49244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sz="1200">
                <a:latin typeface="Avenir Book"/>
              </a:rPr>
              <a:t>Source : Baromètre des produits biologiques en France, 2024</a:t>
            </a:r>
          </a:p>
        </p:txBody>
      </p:sp>
    </p:spTree>
    <p:extLst>
      <p:ext uri="{BB962C8B-B14F-4D97-AF65-F5344CB8AC3E}">
        <p14:creationId xmlns:p14="http://schemas.microsoft.com/office/powerpoint/2010/main" val="2122683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3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APPORT_Tris croisé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BAB309-DDD1-6589-4BF9-56B6C0E4E48F}"/>
              </a:ext>
            </a:extLst>
          </p:cNvPr>
          <p:cNvSpPr/>
          <p:nvPr userDrawn="1"/>
        </p:nvSpPr>
        <p:spPr>
          <a:xfrm>
            <a:off x="6096000" y="2239343"/>
            <a:ext cx="6096000" cy="4084276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5709EF-E40E-1959-7AA7-69225538E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EA3013-D90C-3948-B633-3D72F418EC8A}"/>
              </a:ext>
            </a:extLst>
          </p:cNvPr>
          <p:cNvSpPr/>
          <p:nvPr/>
        </p:nvSpPr>
        <p:spPr>
          <a:xfrm>
            <a:off x="-1" y="1492981"/>
            <a:ext cx="10897985" cy="7583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noProof="0">
              <a:latin typeface="Avenir Book"/>
            </a:endParaRP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20DE09FC-D7C8-5447-A490-0A0BE7E2EE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6517" y="1492982"/>
            <a:ext cx="10621467" cy="52982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>
              <a:buNone/>
              <a:defRPr lang="en-GB" sz="1600" b="0" i="0" spc="100" baseline="0" dirty="0" smtClean="0">
                <a:solidFill>
                  <a:schemeClr val="bg1"/>
                </a:solidFill>
                <a:latin typeface="Avenir Book"/>
              </a:defRPr>
            </a:lvl1pPr>
          </a:lstStyle>
          <a:p>
            <a:pPr marL="0" lvl="0"/>
            <a:r>
              <a:rPr lang="fr-FR" noProof="0"/>
              <a:t>“Insérer la question Insérer la question Insérer la question Insérer la question Insérer la question Insérer la question Insérer la question”)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18B8CE-F147-58E6-F441-FBC966DCDC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6225" y="2037415"/>
            <a:ext cx="10621963" cy="1873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67" i="1">
                <a:solidFill>
                  <a:schemeClr val="bg1"/>
                </a:solidFill>
                <a:latin typeface="Avenir Book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r-FR"/>
              <a:t>base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ADF293-3726-9254-6B71-59DB552D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37" y="349908"/>
            <a:ext cx="8595051" cy="8708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F74CE3-0234-5675-0E57-E9483007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7844" y="6356351"/>
            <a:ext cx="2743200" cy="365125"/>
          </a:xfrm>
        </p:spPr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D1911-DE2E-1410-4B14-D2BF19C372CC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B6E351C-C98E-C655-4A1D-005CCE7E3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EEAFC7-E8F8-4844-3B97-7CD39814375C}"/>
              </a:ext>
            </a:extLst>
          </p:cNvPr>
          <p:cNvSpPr txBox="1"/>
          <p:nvPr userDrawn="1"/>
        </p:nvSpPr>
        <p:spPr>
          <a:xfrm>
            <a:off x="3522770" y="6376420"/>
            <a:ext cx="5146463" cy="49244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sz="1200">
                <a:latin typeface="Avenir Book"/>
              </a:rPr>
              <a:t>Source : Baromètre des produits biologiques en France,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89AC5A-41AB-8C97-249E-7C2ABB342A7D}"/>
              </a:ext>
            </a:extLst>
          </p:cNvPr>
          <p:cNvSpPr/>
          <p:nvPr userDrawn="1"/>
        </p:nvSpPr>
        <p:spPr>
          <a:xfrm>
            <a:off x="6096000" y="4292120"/>
            <a:ext cx="6096000" cy="2047865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96553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3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APPORT_Tris croisé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BAB309-DDD1-6589-4BF9-56B6C0E4E48F}"/>
              </a:ext>
            </a:extLst>
          </p:cNvPr>
          <p:cNvSpPr/>
          <p:nvPr userDrawn="1"/>
        </p:nvSpPr>
        <p:spPr>
          <a:xfrm>
            <a:off x="0" y="2147337"/>
            <a:ext cx="6096000" cy="4176283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5709EF-E40E-1959-7AA7-69225538E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EA3013-D90C-3948-B633-3D72F418EC8A}"/>
              </a:ext>
            </a:extLst>
          </p:cNvPr>
          <p:cNvSpPr/>
          <p:nvPr/>
        </p:nvSpPr>
        <p:spPr>
          <a:xfrm>
            <a:off x="-1" y="1492981"/>
            <a:ext cx="10897985" cy="7583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noProof="0">
              <a:latin typeface="Avenir Book"/>
            </a:endParaRP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20DE09FC-D7C8-5447-A490-0A0BE7E2EE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6517" y="1492982"/>
            <a:ext cx="10621467" cy="52982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>
              <a:buNone/>
              <a:defRPr lang="en-GB" sz="1600" b="0" i="0" spc="100" baseline="0" dirty="0" smtClean="0">
                <a:solidFill>
                  <a:schemeClr val="bg1"/>
                </a:solidFill>
                <a:latin typeface="Avenir Book"/>
              </a:defRPr>
            </a:lvl1pPr>
          </a:lstStyle>
          <a:p>
            <a:pPr marL="0" lvl="0"/>
            <a:r>
              <a:rPr lang="fr-FR" noProof="0"/>
              <a:t>“Insérer la question Insérer la question Insérer la question Insérer la question Insérer la question Insérer la question Insérer la question”)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18B8CE-F147-58E6-F441-FBC966DCDC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6225" y="2037415"/>
            <a:ext cx="10621963" cy="1873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67" i="1">
                <a:solidFill>
                  <a:schemeClr val="bg1"/>
                </a:solidFill>
                <a:latin typeface="Avenir Book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r-FR"/>
              <a:t>base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ADF293-3726-9254-6B71-59DB552D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37" y="349908"/>
            <a:ext cx="8595051" cy="8708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F74CE3-0234-5675-0E57-E9483007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7844" y="6356351"/>
            <a:ext cx="2743200" cy="365125"/>
          </a:xfrm>
        </p:spPr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D1911-DE2E-1410-4B14-D2BF19C372CC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B6E351C-C98E-C655-4A1D-005CCE7E3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EEAFC7-E8F8-4844-3B97-7CD39814375C}"/>
              </a:ext>
            </a:extLst>
          </p:cNvPr>
          <p:cNvSpPr txBox="1"/>
          <p:nvPr userDrawn="1"/>
        </p:nvSpPr>
        <p:spPr>
          <a:xfrm>
            <a:off x="3522770" y="6376420"/>
            <a:ext cx="5146463" cy="49244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sz="1200">
                <a:latin typeface="Avenir Book"/>
              </a:rPr>
              <a:t>Source : Baromètre des produits biologiques en France,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89AC5A-41AB-8C97-249E-7C2ABB342A7D}"/>
              </a:ext>
            </a:extLst>
          </p:cNvPr>
          <p:cNvSpPr/>
          <p:nvPr userDrawn="1"/>
        </p:nvSpPr>
        <p:spPr>
          <a:xfrm>
            <a:off x="0" y="4261884"/>
            <a:ext cx="12192000" cy="2078101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753957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3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APPORT_T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C89AC5A-41AB-8C97-249E-7C2ABB342A7D}"/>
              </a:ext>
            </a:extLst>
          </p:cNvPr>
          <p:cNvSpPr/>
          <p:nvPr userDrawn="1"/>
        </p:nvSpPr>
        <p:spPr>
          <a:xfrm>
            <a:off x="4065600" y="2147620"/>
            <a:ext cx="4060800" cy="4176000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5709EF-E40E-1959-7AA7-69225538E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EA3013-D90C-3948-B633-3D72F418EC8A}"/>
              </a:ext>
            </a:extLst>
          </p:cNvPr>
          <p:cNvSpPr/>
          <p:nvPr/>
        </p:nvSpPr>
        <p:spPr>
          <a:xfrm>
            <a:off x="-1" y="1492981"/>
            <a:ext cx="10897985" cy="7583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noProof="0">
              <a:latin typeface="Avenir Book"/>
            </a:endParaRP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20DE09FC-D7C8-5447-A490-0A0BE7E2EE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6517" y="1492982"/>
            <a:ext cx="10621467" cy="52982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>
              <a:buNone/>
              <a:defRPr lang="en-GB" sz="1600" b="0" i="0" spc="100" baseline="0" dirty="0" smtClean="0">
                <a:solidFill>
                  <a:schemeClr val="bg1"/>
                </a:solidFill>
                <a:latin typeface="Avenir Book"/>
              </a:defRPr>
            </a:lvl1pPr>
          </a:lstStyle>
          <a:p>
            <a:pPr marL="0" lvl="0"/>
            <a:r>
              <a:rPr lang="fr-FR" noProof="0"/>
              <a:t>“Insérer la question Insérer la question Insérer la question Insérer la question Insérer la question Insérer la question Insérer la question”)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18B8CE-F147-58E6-F441-FBC966DCDC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6225" y="2037415"/>
            <a:ext cx="10621963" cy="1873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67" i="1">
                <a:solidFill>
                  <a:schemeClr val="bg1"/>
                </a:solidFill>
                <a:latin typeface="Avenir Book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r-FR"/>
              <a:t>base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ADF293-3726-9254-6B71-59DB552D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37" y="349908"/>
            <a:ext cx="8595051" cy="8708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F74CE3-0234-5675-0E57-E9483007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7844" y="6356351"/>
            <a:ext cx="2743200" cy="365125"/>
          </a:xfrm>
        </p:spPr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D1911-DE2E-1410-4B14-D2BF19C372CC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B6E351C-C98E-C655-4A1D-005CCE7E3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EEAFC7-E8F8-4844-3B97-7CD39814375C}"/>
              </a:ext>
            </a:extLst>
          </p:cNvPr>
          <p:cNvSpPr txBox="1"/>
          <p:nvPr userDrawn="1"/>
        </p:nvSpPr>
        <p:spPr>
          <a:xfrm>
            <a:off x="3522770" y="6376420"/>
            <a:ext cx="5146463" cy="49244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sz="1200">
                <a:latin typeface="Avenir Book"/>
              </a:rPr>
              <a:t>Source : Baromètre des produits biologiques en France, 2024</a:t>
            </a:r>
          </a:p>
        </p:txBody>
      </p:sp>
    </p:spTree>
    <p:extLst>
      <p:ext uri="{BB962C8B-B14F-4D97-AF65-F5344CB8AC3E}">
        <p14:creationId xmlns:p14="http://schemas.microsoft.com/office/powerpoint/2010/main" val="2302961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3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PORT_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D5709EF-E40E-1959-7AA7-69225538E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EA3013-D90C-3948-B633-3D72F418EC8A}"/>
              </a:ext>
            </a:extLst>
          </p:cNvPr>
          <p:cNvSpPr/>
          <p:nvPr/>
        </p:nvSpPr>
        <p:spPr>
          <a:xfrm>
            <a:off x="-1" y="1492981"/>
            <a:ext cx="10897985" cy="7583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noProof="0">
              <a:latin typeface="Avenir Book"/>
            </a:endParaRP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20DE09FC-D7C8-5447-A490-0A0BE7E2EE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6517" y="1492982"/>
            <a:ext cx="10621467" cy="52982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>
              <a:buNone/>
              <a:defRPr lang="en-GB" sz="1600" b="0" i="0" spc="100" baseline="0" dirty="0" smtClean="0">
                <a:solidFill>
                  <a:schemeClr val="bg1"/>
                </a:solidFill>
                <a:latin typeface="Avenir Book"/>
              </a:defRPr>
            </a:lvl1pPr>
          </a:lstStyle>
          <a:p>
            <a:pPr marL="0" lvl="0"/>
            <a:r>
              <a:rPr lang="fr-FR" noProof="0"/>
              <a:t>“Insérer la question Insérer la question Insérer la question Insérer la question Insérer la question Insérer la question Insérer la question”)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18B8CE-F147-58E6-F441-FBC966DCDC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6225" y="2037415"/>
            <a:ext cx="10621963" cy="1873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67" i="1">
                <a:solidFill>
                  <a:schemeClr val="bg1"/>
                </a:solidFill>
                <a:latin typeface="Avenir Book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r-FR"/>
              <a:t>base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ADF293-3726-9254-6B71-59DB552D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37" y="349908"/>
            <a:ext cx="8595051" cy="8708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F74CE3-0234-5675-0E57-E9483007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7844" y="6356351"/>
            <a:ext cx="2743200" cy="365125"/>
          </a:xfrm>
        </p:spPr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D1911-DE2E-1410-4B14-D2BF19C372CC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B6E351C-C98E-C655-4A1D-005CCE7E3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EEAFC7-E8F8-4844-3B97-7CD39814375C}"/>
              </a:ext>
            </a:extLst>
          </p:cNvPr>
          <p:cNvSpPr txBox="1"/>
          <p:nvPr userDrawn="1"/>
        </p:nvSpPr>
        <p:spPr>
          <a:xfrm>
            <a:off x="3522770" y="6376420"/>
            <a:ext cx="5146463" cy="49244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sz="1200">
                <a:latin typeface="Avenir Book"/>
              </a:rPr>
              <a:t>Source : Baromètre des produits biologiques en France, 2024</a:t>
            </a:r>
          </a:p>
        </p:txBody>
      </p:sp>
    </p:spTree>
    <p:extLst>
      <p:ext uri="{BB962C8B-B14F-4D97-AF65-F5344CB8AC3E}">
        <p14:creationId xmlns:p14="http://schemas.microsoft.com/office/powerpoint/2010/main" val="1691782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3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bati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F4F238B-6A4A-B153-084C-8463D06EF4DA}"/>
              </a:ext>
            </a:extLst>
          </p:cNvPr>
          <p:cNvSpPr/>
          <p:nvPr userDrawn="1"/>
        </p:nvSpPr>
        <p:spPr>
          <a:xfrm>
            <a:off x="-14464" y="2231320"/>
            <a:ext cx="10912447" cy="972000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5709EF-E40E-1959-7AA7-69225538E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EA3013-D90C-3948-B633-3D72F418EC8A}"/>
              </a:ext>
            </a:extLst>
          </p:cNvPr>
          <p:cNvSpPr/>
          <p:nvPr/>
        </p:nvSpPr>
        <p:spPr>
          <a:xfrm>
            <a:off x="-1" y="1492981"/>
            <a:ext cx="10897985" cy="7583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noProof="0">
              <a:latin typeface="Avenir Book"/>
            </a:endParaRP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20DE09FC-D7C8-5447-A490-0A0BE7E2EE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6517" y="1492982"/>
            <a:ext cx="10621467" cy="52982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>
              <a:buNone/>
              <a:defRPr lang="en-GB" sz="1600" b="0" i="0" spc="100" baseline="0" dirty="0" smtClean="0">
                <a:solidFill>
                  <a:schemeClr val="bg1"/>
                </a:solidFill>
                <a:latin typeface="Avenir Book"/>
              </a:defRPr>
            </a:lvl1pPr>
          </a:lstStyle>
          <a:p>
            <a:pPr marL="0" lvl="0"/>
            <a:r>
              <a:rPr lang="fr-FR" noProof="0"/>
              <a:t>“Insérer la question Insérer la question Insérer la question Insérer la question Insérer la question Insérer la question Insérer la question”)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18B8CE-F147-58E6-F441-FBC966DCDC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6225" y="2037415"/>
            <a:ext cx="10621963" cy="1873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67" i="1">
                <a:solidFill>
                  <a:schemeClr val="bg1"/>
                </a:solidFill>
                <a:latin typeface="Avenir Book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r-FR"/>
              <a:t>base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ADF293-3726-9254-6B71-59DB552D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37" y="349908"/>
            <a:ext cx="8595051" cy="8708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F74CE3-0234-5675-0E57-E9483007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7844" y="6356351"/>
            <a:ext cx="2743200" cy="365125"/>
          </a:xfrm>
        </p:spPr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D1911-DE2E-1410-4B14-D2BF19C372CC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B6E351C-C98E-C655-4A1D-005CCE7E3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EEAFC7-E8F8-4844-3B97-7CD39814375C}"/>
              </a:ext>
            </a:extLst>
          </p:cNvPr>
          <p:cNvSpPr txBox="1"/>
          <p:nvPr userDrawn="1"/>
        </p:nvSpPr>
        <p:spPr>
          <a:xfrm>
            <a:off x="3522770" y="6376420"/>
            <a:ext cx="5146463" cy="49244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sz="1200">
                <a:latin typeface="Avenir Book"/>
              </a:rPr>
              <a:t>Source : Baromètre des produits biologiques en France, 2024</a:t>
            </a:r>
          </a:p>
        </p:txBody>
      </p:sp>
      <p:pic>
        <p:nvPicPr>
          <p:cNvPr id="8" name="Google Shape;711;p3" descr="A picture containing light&#10;&#10;Description automatically generated">
            <a:extLst>
              <a:ext uri="{FF2B5EF4-FFF2-40B4-BE49-F238E27FC236}">
                <a16:creationId xmlns:a16="http://schemas.microsoft.com/office/drawing/2014/main" id="{5C7121B7-CDA0-FCE6-BE60-571AE00C8016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4">
            <a:alphaModFix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-75578" y="2265908"/>
            <a:ext cx="865608" cy="96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712;p3" descr="A picture containing light&#10;&#10;Description automatically generated">
            <a:extLst>
              <a:ext uri="{FF2B5EF4-FFF2-40B4-BE49-F238E27FC236}">
                <a16:creationId xmlns:a16="http://schemas.microsoft.com/office/drawing/2014/main" id="{19AEC8FC-701B-B88D-D713-477AE8AD9CB2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4">
            <a:alphaModFix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 flipH="1">
            <a:off x="10115945" y="5280490"/>
            <a:ext cx="865608" cy="96231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EB667D5-26B8-F7DB-279A-901CF8123FDD}"/>
              </a:ext>
            </a:extLst>
          </p:cNvPr>
          <p:cNvSpPr/>
          <p:nvPr userDrawn="1"/>
        </p:nvSpPr>
        <p:spPr>
          <a:xfrm>
            <a:off x="0" y="4161916"/>
            <a:ext cx="10912447" cy="972000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89897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3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A204E3E-A388-E247-B5B3-ED693D3788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704A1EBA-1707-FB48-BDC2-7C4620AB88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937" y="2005052"/>
            <a:ext cx="11227200" cy="4315200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360000" tIns="360000" rIns="360000" bIns="360000" rtlCol="0" anchor="t" anchorCtr="0">
            <a:normAutofit/>
          </a:bodyPr>
          <a:lstStyle>
            <a:lvl1pPr>
              <a:defRPr lang="fr-FR" sz="1600" i="1" dirty="0">
                <a:solidFill>
                  <a:schemeClr val="tx1"/>
                </a:solidFill>
              </a:defRPr>
            </a:lvl1pPr>
          </a:lstStyle>
          <a:p>
            <a:pPr lvl="0" algn="r"/>
            <a:r>
              <a:rPr lang="fr-FR"/>
              <a:t>Insérez votre image ici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37" y="2815773"/>
            <a:ext cx="7344568" cy="1614147"/>
          </a:xfrm>
          <a:noFill/>
        </p:spPr>
        <p:txBody>
          <a:bodyPr lIns="0" tIns="0" rIns="0" bIns="0" anchor="b">
            <a:noAutofit/>
          </a:bodyPr>
          <a:lstStyle>
            <a:lvl1pPr algn="l">
              <a:defRPr sz="4800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938" y="4424173"/>
            <a:ext cx="5563895" cy="761735"/>
          </a:xfrm>
          <a:noFill/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779" y="5776328"/>
            <a:ext cx="2743200" cy="365125"/>
          </a:xfrm>
        </p:spPr>
        <p:txBody>
          <a:bodyPr lIns="0" tIns="0" rIns="0" bIns="0" anchor="b" anchorCtr="0"/>
          <a:lstStyle>
            <a:lvl1pPr>
              <a:defRPr sz="1867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DF28DD-2510-9F45-9CBF-18D753D38BAF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5" name="Picture 2" descr="Accueil - L'ObSoCo">
            <a:extLst>
              <a:ext uri="{FF2B5EF4-FFF2-40B4-BE49-F238E27FC236}">
                <a16:creationId xmlns:a16="http://schemas.microsoft.com/office/drawing/2014/main" id="{90DEA187-3CE0-E8B9-49FE-8D0800E3FC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241" y="1000665"/>
            <a:ext cx="2723896" cy="40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8098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704A1EBA-1707-FB48-BDC2-7C4620AB88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07242" y="481580"/>
            <a:ext cx="5887895" cy="5842040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720000" tIns="720000" rIns="720000" bIns="720000" rtlCol="0" anchor="t" anchorCtr="0">
            <a:normAutofit/>
          </a:bodyPr>
          <a:lstStyle>
            <a:lvl1pPr>
              <a:defRPr lang="fr-FR" sz="1600" i="1" dirty="0">
                <a:solidFill>
                  <a:schemeClr val="tx1"/>
                </a:solidFill>
              </a:defRPr>
            </a:lvl1pPr>
          </a:lstStyle>
          <a:p>
            <a:pPr lvl="0" algn="r"/>
            <a:r>
              <a:rPr lang="fr-FR"/>
              <a:t>Insérez votre image ici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37" y="2249715"/>
            <a:ext cx="7181091" cy="2180204"/>
          </a:xfrm>
          <a:noFill/>
        </p:spPr>
        <p:txBody>
          <a:bodyPr wrap="square" lIns="0" tIns="0" rIns="0" bIns="0" anchor="b">
            <a:noAutofit/>
          </a:bodyPr>
          <a:lstStyle>
            <a:lvl1pPr algn="l">
              <a:defRPr sz="4800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939" y="4438687"/>
            <a:ext cx="5050547" cy="761735"/>
          </a:xfrm>
          <a:noFill/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6684" y="6011295"/>
            <a:ext cx="2743200" cy="365125"/>
          </a:xfrm>
        </p:spPr>
        <p:txBody>
          <a:bodyPr lIns="0" tIns="0" rIns="0" bIns="0" anchor="b" anchorCtr="0"/>
          <a:lstStyle>
            <a:lvl1pPr>
              <a:defRPr sz="1867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DF28DD-2510-9F45-9CBF-18D753D38BAF}"/>
              </a:ext>
            </a:extLst>
          </p:cNvPr>
          <p:cNvSpPr/>
          <p:nvPr userDrawn="1"/>
        </p:nvSpPr>
        <p:spPr>
          <a:xfrm>
            <a:off x="5805536" y="6323620"/>
            <a:ext cx="58896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73007E7-69A4-9144-B34E-099A2FAD5A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96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38" y="1238701"/>
            <a:ext cx="6048977" cy="984412"/>
          </a:xfrm>
          <a:noFill/>
        </p:spPr>
        <p:txBody>
          <a:bodyPr wrap="square" lIns="0" tIns="0" rIns="0" bIns="0" anchor="b">
            <a:noAutofit/>
          </a:bodyPr>
          <a:lstStyle>
            <a:lvl1pPr algn="l">
              <a:defRPr sz="3733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69D9E800-B0F7-FD4C-BBB7-39F18B1096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59740" y="3222056"/>
            <a:ext cx="1925565" cy="1925565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5" name="Espace réservé pour une image  10">
            <a:extLst>
              <a:ext uri="{FF2B5EF4-FFF2-40B4-BE49-F238E27FC236}">
                <a16:creationId xmlns:a16="http://schemas.microsoft.com/office/drawing/2014/main" id="{418D0408-A125-774F-AB2C-55568F11F7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13839" y="3222056"/>
            <a:ext cx="1925565" cy="192556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7" name="Espace réservé pour une image  10">
            <a:extLst>
              <a:ext uri="{FF2B5EF4-FFF2-40B4-BE49-F238E27FC236}">
                <a16:creationId xmlns:a16="http://schemas.microsoft.com/office/drawing/2014/main" id="{306211BE-EB2E-3249-98C9-DDAD583F25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7938" y="3222056"/>
            <a:ext cx="1925565" cy="1925565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B32F0DD-FBE6-964A-91B7-CF865C250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938" y="2309099"/>
            <a:ext cx="1761053" cy="1219200"/>
          </a:xfrm>
        </p:spPr>
        <p:txBody>
          <a:bodyPr/>
          <a:lstStyle>
            <a:lvl1pPr>
              <a:defRPr sz="12533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A391BD-CD5D-4C43-A084-E69BF599C2B8}"/>
              </a:ext>
            </a:extLst>
          </p:cNvPr>
          <p:cNvSpPr/>
          <p:nvPr userDrawn="1"/>
        </p:nvSpPr>
        <p:spPr>
          <a:xfrm>
            <a:off x="474600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sp>
        <p:nvSpPr>
          <p:cNvPr id="16" name="Espace réservé du texte 9">
            <a:extLst>
              <a:ext uri="{FF2B5EF4-FFF2-40B4-BE49-F238E27FC236}">
                <a16:creationId xmlns:a16="http://schemas.microsoft.com/office/drawing/2014/main" id="{62C4E867-AF2A-C44E-BF8F-BB3A7F0D07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96471" y="2309099"/>
            <a:ext cx="1761053" cy="1219200"/>
          </a:xfrm>
        </p:spPr>
        <p:txBody>
          <a:bodyPr/>
          <a:lstStyle>
            <a:lvl1pPr>
              <a:defRPr sz="12533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19" name="Espace réservé du texte 9">
            <a:extLst>
              <a:ext uri="{FF2B5EF4-FFF2-40B4-BE49-F238E27FC236}">
                <a16:creationId xmlns:a16="http://schemas.microsoft.com/office/drawing/2014/main" id="{C9E90A77-3D1C-FE4A-9566-B820389B9F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38551" y="2309099"/>
            <a:ext cx="1761053" cy="1219200"/>
          </a:xfrm>
        </p:spPr>
        <p:txBody>
          <a:bodyPr/>
          <a:lstStyle>
            <a:lvl1pPr>
              <a:defRPr sz="12533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F797634-7157-F242-BE1A-BFC1E29330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0828" y="4762327"/>
            <a:ext cx="2762075" cy="1229784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 sz="2400" b="1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1333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1D0535C6-0B8B-7B4B-BB48-6A52730671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39361" y="4762327"/>
            <a:ext cx="2762075" cy="1229784"/>
          </a:xfrm>
        </p:spPr>
        <p:txBody>
          <a:bodyPr/>
          <a:lstStyle>
            <a:lvl1pPr>
              <a:defRPr lang="fr-FR" sz="2400" b="1" kern="1200" cap="all" baseline="0">
                <a:solidFill>
                  <a:schemeClr val="bg1"/>
                </a:solidFill>
                <a:highlight>
                  <a:srgbClr val="99C221"/>
                </a:highlight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lang="fr-FR" sz="1333" b="0" kern="1200">
                <a:solidFill>
                  <a:schemeClr val="tx2"/>
                </a:solidFill>
                <a:latin typeface="Avenir Book"/>
                <a:ea typeface="+mn-ea"/>
                <a:cs typeface="+mn-cs"/>
              </a:defRPr>
            </a:lvl2pPr>
          </a:lstStyle>
          <a:p>
            <a:pPr marL="0" lvl="0" indent="0" algn="l" defTabSz="914377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marL="14817" lvl="1" indent="0" algn="l" defTabSz="914377" rtl="0" eaLnBrk="1" latinLnBrk="0" hangingPunct="1">
              <a:lnSpc>
                <a:spcPct val="90000"/>
              </a:lnSpc>
              <a:spcBef>
                <a:spcPts val="267"/>
              </a:spcBef>
              <a:buSzPct val="120000"/>
              <a:buFont typeface="Arial" panose="020B0604020202020204" pitchFamily="34" charset="0"/>
              <a:buNone/>
              <a:tabLst/>
            </a:pPr>
            <a:r>
              <a:rPr lang="fr-FR"/>
              <a:t>Sous-titre</a:t>
            </a:r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F353379E-7FE7-244E-94C4-D6DCACF4A22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22081" y="4762327"/>
            <a:ext cx="2762075" cy="1229784"/>
          </a:xfrm>
        </p:spPr>
        <p:txBody>
          <a:bodyPr/>
          <a:lstStyle>
            <a:lvl1pPr>
              <a:defRPr lang="fr-FR" sz="2400" b="1" kern="1200" cap="all" baseline="0">
                <a:solidFill>
                  <a:schemeClr val="bg1"/>
                </a:solidFill>
                <a:highlight>
                  <a:srgbClr val="99C221"/>
                </a:highlight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lang="fr-FR" sz="1333" b="0" kern="1200">
                <a:solidFill>
                  <a:schemeClr val="tx2"/>
                </a:solidFill>
                <a:latin typeface="Avenir Book"/>
                <a:ea typeface="+mn-ea"/>
                <a:cs typeface="+mn-cs"/>
              </a:defRPr>
            </a:lvl2pPr>
          </a:lstStyle>
          <a:p>
            <a:pPr marL="0" lvl="0" indent="0" algn="l" defTabSz="914377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marL="14817" lvl="1" indent="0" algn="l" defTabSz="914377" rtl="0" eaLnBrk="1" latinLnBrk="0" hangingPunct="1">
              <a:lnSpc>
                <a:spcPct val="90000"/>
              </a:lnSpc>
              <a:spcBef>
                <a:spcPts val="267"/>
              </a:spcBef>
              <a:buSzPct val="120000"/>
              <a:buFont typeface="Arial" panose="020B0604020202020204" pitchFamily="34" charset="0"/>
              <a:buNone/>
              <a:tabLst/>
            </a:pPr>
            <a:r>
              <a:rPr lang="fr-FR"/>
              <a:t>Sous-titre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10DDF77-ECC8-0347-9D6A-FCC553D807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373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9897243-1DF7-2240-B51C-B1256AB15A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961" t="36608"/>
          <a:stretch/>
        </p:blipFill>
        <p:spPr>
          <a:xfrm>
            <a:off x="7066547" y="2510589"/>
            <a:ext cx="5125452" cy="43474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37" y="2781108"/>
            <a:ext cx="6397655" cy="1648811"/>
          </a:xfrm>
          <a:noFill/>
        </p:spPr>
        <p:txBody>
          <a:bodyPr wrap="square" lIns="0" tIns="0" rIns="0" bIns="0" anchor="b">
            <a:noAutofit/>
          </a:bodyPr>
          <a:lstStyle>
            <a:lvl1pPr algn="l">
              <a:defRPr sz="4800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939" y="4438687"/>
            <a:ext cx="5050547" cy="761735"/>
          </a:xfrm>
          <a:noFill/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6684" y="6011295"/>
            <a:ext cx="2743200" cy="365125"/>
          </a:xfrm>
        </p:spPr>
        <p:txBody>
          <a:bodyPr lIns="0" tIns="0" rIns="0" bIns="0" anchor="b" anchorCtr="0"/>
          <a:lstStyle>
            <a:lvl1pPr>
              <a:defRPr sz="1867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69D9E800-B0F7-FD4C-BBB7-39F18B1096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59992" y="458536"/>
            <a:ext cx="2961600" cy="2961600"/>
          </a:xfr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5" name="Espace réservé pour une image  10">
            <a:extLst>
              <a:ext uri="{FF2B5EF4-FFF2-40B4-BE49-F238E27FC236}">
                <a16:creationId xmlns:a16="http://schemas.microsoft.com/office/drawing/2014/main" id="{418D0408-A125-774F-AB2C-55568F11F7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95289" y="458536"/>
            <a:ext cx="2961600" cy="2961600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7" name="Espace réservé pour une image  10">
            <a:extLst>
              <a:ext uri="{FF2B5EF4-FFF2-40B4-BE49-F238E27FC236}">
                <a16:creationId xmlns:a16="http://schemas.microsoft.com/office/drawing/2014/main" id="{306211BE-EB2E-3249-98C9-DDAD583F25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95289" y="3414820"/>
            <a:ext cx="2961600" cy="2961600"/>
          </a:xfr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3850FDB-4CF9-3B49-8B7A-19E078CBB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77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704A1EBA-1707-FB48-BDC2-7C4620AB88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07242" y="481580"/>
            <a:ext cx="5887895" cy="5842040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720000" tIns="720000" rIns="720000" bIns="720000" rtlCol="0" anchor="t" anchorCtr="0">
            <a:normAutofit/>
          </a:bodyPr>
          <a:lstStyle>
            <a:lvl1pPr>
              <a:defRPr lang="fr-FR" sz="1600" i="1" dirty="0">
                <a:solidFill>
                  <a:schemeClr val="tx1"/>
                </a:solidFill>
              </a:defRPr>
            </a:lvl1pPr>
          </a:lstStyle>
          <a:p>
            <a:pPr lvl="0" algn="r"/>
            <a:r>
              <a:rPr lang="fr-FR"/>
              <a:t>Insérez votre image ici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37" y="2249715"/>
            <a:ext cx="7181091" cy="2180204"/>
          </a:xfrm>
          <a:noFill/>
        </p:spPr>
        <p:txBody>
          <a:bodyPr wrap="square" lIns="0" tIns="0" rIns="0" bIns="0" anchor="b">
            <a:noAutofit/>
          </a:bodyPr>
          <a:lstStyle>
            <a:lvl1pPr algn="l">
              <a:defRPr sz="4800" cap="all" baseline="0">
                <a:solidFill>
                  <a:schemeClr val="bg1"/>
                </a:solidFill>
                <a:highlight>
                  <a:srgbClr val="46724B"/>
                </a:highlight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939" y="4438687"/>
            <a:ext cx="5050547" cy="761735"/>
          </a:xfrm>
          <a:noFill/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DF28DD-2510-9F45-9CBF-18D753D38BAF}"/>
              </a:ext>
            </a:extLst>
          </p:cNvPr>
          <p:cNvSpPr/>
          <p:nvPr userDrawn="1"/>
        </p:nvSpPr>
        <p:spPr>
          <a:xfrm>
            <a:off x="5805536" y="6323620"/>
            <a:ext cx="58896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6F8F219-B147-CF4B-A690-B3B2F41C1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2C46C02-956D-073D-11D7-2E6B31DCA9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6684" y="5986966"/>
            <a:ext cx="1533763" cy="38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122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38" y="1238701"/>
            <a:ext cx="6048977" cy="984412"/>
          </a:xfrm>
          <a:noFill/>
        </p:spPr>
        <p:txBody>
          <a:bodyPr wrap="square" lIns="0" tIns="0" rIns="0" bIns="0" anchor="b">
            <a:noAutofit/>
          </a:bodyPr>
          <a:lstStyle>
            <a:lvl1pPr algn="l">
              <a:defRPr sz="3733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69D9E800-B0F7-FD4C-BBB7-39F18B1096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59740" y="3222056"/>
            <a:ext cx="1925565" cy="1925565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5" name="Espace réservé pour une image  10">
            <a:extLst>
              <a:ext uri="{FF2B5EF4-FFF2-40B4-BE49-F238E27FC236}">
                <a16:creationId xmlns:a16="http://schemas.microsoft.com/office/drawing/2014/main" id="{418D0408-A125-774F-AB2C-55568F11F7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13839" y="3222056"/>
            <a:ext cx="1925565" cy="192556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7" name="Espace réservé pour une image  10">
            <a:extLst>
              <a:ext uri="{FF2B5EF4-FFF2-40B4-BE49-F238E27FC236}">
                <a16:creationId xmlns:a16="http://schemas.microsoft.com/office/drawing/2014/main" id="{306211BE-EB2E-3249-98C9-DDAD583F25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7938" y="3222056"/>
            <a:ext cx="1925565" cy="1925565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B32F0DD-FBE6-964A-91B7-CF865C250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938" y="2309099"/>
            <a:ext cx="1761053" cy="1219200"/>
          </a:xfrm>
        </p:spPr>
        <p:txBody>
          <a:bodyPr/>
          <a:lstStyle>
            <a:lvl1pPr>
              <a:defRPr sz="12533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A391BD-CD5D-4C43-A084-E69BF599C2B8}"/>
              </a:ext>
            </a:extLst>
          </p:cNvPr>
          <p:cNvSpPr/>
          <p:nvPr userDrawn="1"/>
        </p:nvSpPr>
        <p:spPr>
          <a:xfrm>
            <a:off x="474600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sp>
        <p:nvSpPr>
          <p:cNvPr id="16" name="Espace réservé du texte 9">
            <a:extLst>
              <a:ext uri="{FF2B5EF4-FFF2-40B4-BE49-F238E27FC236}">
                <a16:creationId xmlns:a16="http://schemas.microsoft.com/office/drawing/2014/main" id="{62C4E867-AF2A-C44E-BF8F-BB3A7F0D07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96471" y="2309099"/>
            <a:ext cx="1761053" cy="1219200"/>
          </a:xfrm>
        </p:spPr>
        <p:txBody>
          <a:bodyPr/>
          <a:lstStyle>
            <a:lvl1pPr>
              <a:defRPr sz="12533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19" name="Espace réservé du texte 9">
            <a:extLst>
              <a:ext uri="{FF2B5EF4-FFF2-40B4-BE49-F238E27FC236}">
                <a16:creationId xmlns:a16="http://schemas.microsoft.com/office/drawing/2014/main" id="{C9E90A77-3D1C-FE4A-9566-B820389B9F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38551" y="2309099"/>
            <a:ext cx="1761053" cy="1219200"/>
          </a:xfrm>
        </p:spPr>
        <p:txBody>
          <a:bodyPr/>
          <a:lstStyle>
            <a:lvl1pPr>
              <a:defRPr sz="12533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F797634-7157-F242-BE1A-BFC1E29330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0828" y="4762327"/>
            <a:ext cx="2762075" cy="1229784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 sz="2400" b="1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1333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1D0535C6-0B8B-7B4B-BB48-6A52730671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39361" y="4762327"/>
            <a:ext cx="2762075" cy="1229784"/>
          </a:xfrm>
        </p:spPr>
        <p:txBody>
          <a:bodyPr/>
          <a:lstStyle>
            <a:lvl1pPr>
              <a:defRPr lang="fr-FR" sz="2400" b="1" kern="1200" cap="all" baseline="0">
                <a:solidFill>
                  <a:schemeClr val="bg1"/>
                </a:solidFill>
                <a:highlight>
                  <a:srgbClr val="99C221"/>
                </a:highlight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lang="fr-FR" sz="1333" b="0" kern="1200">
                <a:solidFill>
                  <a:schemeClr val="tx2"/>
                </a:solidFill>
                <a:latin typeface="Avenir Book"/>
                <a:ea typeface="+mn-ea"/>
                <a:cs typeface="+mn-cs"/>
              </a:defRPr>
            </a:lvl2pPr>
          </a:lstStyle>
          <a:p>
            <a:pPr marL="0" lvl="0" indent="0" algn="l" defTabSz="914377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marL="14817" lvl="1" indent="0" algn="l" defTabSz="914377" rtl="0" eaLnBrk="1" latinLnBrk="0" hangingPunct="1">
              <a:lnSpc>
                <a:spcPct val="90000"/>
              </a:lnSpc>
              <a:spcBef>
                <a:spcPts val="267"/>
              </a:spcBef>
              <a:buSzPct val="120000"/>
              <a:buFont typeface="Arial" panose="020B0604020202020204" pitchFamily="34" charset="0"/>
              <a:buNone/>
              <a:tabLst/>
            </a:pPr>
            <a:r>
              <a:rPr lang="fr-FR"/>
              <a:t>Sous-titre</a:t>
            </a:r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F353379E-7FE7-244E-94C4-D6DCACF4A22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22081" y="4762327"/>
            <a:ext cx="2762075" cy="1229784"/>
          </a:xfrm>
        </p:spPr>
        <p:txBody>
          <a:bodyPr/>
          <a:lstStyle>
            <a:lvl1pPr>
              <a:defRPr lang="fr-FR" sz="2400" b="1" kern="1200" cap="all" baseline="0">
                <a:solidFill>
                  <a:schemeClr val="bg1"/>
                </a:solidFill>
                <a:highlight>
                  <a:srgbClr val="99C221"/>
                </a:highlight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lang="fr-FR" sz="1333" b="0" kern="1200">
                <a:solidFill>
                  <a:schemeClr val="tx2"/>
                </a:solidFill>
                <a:latin typeface="Avenir Book"/>
                <a:ea typeface="+mn-ea"/>
                <a:cs typeface="+mn-cs"/>
              </a:defRPr>
            </a:lvl2pPr>
          </a:lstStyle>
          <a:p>
            <a:pPr marL="0" lvl="0" indent="0" algn="l" defTabSz="914377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marL="14817" lvl="1" indent="0" algn="l" defTabSz="914377" rtl="0" eaLnBrk="1" latinLnBrk="0" hangingPunct="1">
              <a:lnSpc>
                <a:spcPct val="90000"/>
              </a:lnSpc>
              <a:spcBef>
                <a:spcPts val="267"/>
              </a:spcBef>
              <a:buSzPct val="120000"/>
              <a:buFont typeface="Arial" panose="020B0604020202020204" pitchFamily="34" charset="0"/>
              <a:buNone/>
              <a:tabLst/>
            </a:pPr>
            <a:r>
              <a:rPr lang="fr-FR"/>
              <a:t>Sous-titre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10DDF77-ECC8-0347-9D6A-FCC553D807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06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38" y="1238701"/>
            <a:ext cx="6048977" cy="984412"/>
          </a:xfrm>
          <a:noFill/>
        </p:spPr>
        <p:txBody>
          <a:bodyPr wrap="square" lIns="0" tIns="0" rIns="0" bIns="0" anchor="b">
            <a:noAutofit/>
          </a:bodyPr>
          <a:lstStyle>
            <a:lvl1pPr algn="l">
              <a:defRPr sz="3733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Espace réservé pour une image  10">
            <a:extLst>
              <a:ext uri="{FF2B5EF4-FFF2-40B4-BE49-F238E27FC236}">
                <a16:creationId xmlns:a16="http://schemas.microsoft.com/office/drawing/2014/main" id="{306211BE-EB2E-3249-98C9-DDAD583F25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7938" y="3222056"/>
            <a:ext cx="1925565" cy="1925565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B32F0DD-FBE6-964A-91B7-CF865C250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938" y="2309099"/>
            <a:ext cx="1761053" cy="1219200"/>
          </a:xfrm>
        </p:spPr>
        <p:txBody>
          <a:bodyPr/>
          <a:lstStyle>
            <a:lvl1pPr>
              <a:defRPr sz="2667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A391BD-CD5D-4C43-A084-E69BF599C2B8}"/>
              </a:ext>
            </a:extLst>
          </p:cNvPr>
          <p:cNvSpPr/>
          <p:nvPr userDrawn="1"/>
        </p:nvSpPr>
        <p:spPr>
          <a:xfrm>
            <a:off x="474600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F797634-7157-F242-BE1A-BFC1E29330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0829" y="4762327"/>
            <a:ext cx="2053287" cy="1229784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 sz="1600" b="1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10DDF77-ECC8-0347-9D6A-FCC553D807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3" name="Espace réservé pour une image  10">
            <a:extLst>
              <a:ext uri="{FF2B5EF4-FFF2-40B4-BE49-F238E27FC236}">
                <a16:creationId xmlns:a16="http://schemas.microsoft.com/office/drawing/2014/main" id="{2CC09E49-1B07-7945-3793-3F16B0F4B70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67315" y="3222056"/>
            <a:ext cx="1925565" cy="1925565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4" name="Espace réservé du texte 9">
            <a:extLst>
              <a:ext uri="{FF2B5EF4-FFF2-40B4-BE49-F238E27FC236}">
                <a16:creationId xmlns:a16="http://schemas.microsoft.com/office/drawing/2014/main" id="{B196E873-0C5F-BF69-4B88-3F81F0CDA9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67315" y="2309099"/>
            <a:ext cx="1761053" cy="1219200"/>
          </a:xfrm>
        </p:spPr>
        <p:txBody>
          <a:bodyPr/>
          <a:lstStyle>
            <a:lvl1pPr>
              <a:defRPr sz="2667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5" name="Espace réservé du texte 13">
            <a:extLst>
              <a:ext uri="{FF2B5EF4-FFF2-40B4-BE49-F238E27FC236}">
                <a16:creationId xmlns:a16="http://schemas.microsoft.com/office/drawing/2014/main" id="{B21B3945-7AD2-B2B9-7FF8-12CD2EA250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10206" y="4762327"/>
            <a:ext cx="2053287" cy="1229784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 sz="1600" b="1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7" name="Espace réservé pour une image  10">
            <a:extLst>
              <a:ext uri="{FF2B5EF4-FFF2-40B4-BE49-F238E27FC236}">
                <a16:creationId xmlns:a16="http://schemas.microsoft.com/office/drawing/2014/main" id="{5F5FDD88-E16B-ADC3-2B90-F7EA98D5A2D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66692" y="3222056"/>
            <a:ext cx="1925565" cy="1925565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ECB225C9-6410-0A54-E38C-3DD2E98577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66692" y="2309099"/>
            <a:ext cx="1761053" cy="1219200"/>
          </a:xfrm>
        </p:spPr>
        <p:txBody>
          <a:bodyPr/>
          <a:lstStyle>
            <a:lvl1pPr>
              <a:defRPr sz="2667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4E13ED1B-3298-0CE5-CBEC-EBE9A99B201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09583" y="4762327"/>
            <a:ext cx="2053287" cy="1229784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 sz="1600" b="1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13" name="Espace réservé pour une image  10">
            <a:extLst>
              <a:ext uri="{FF2B5EF4-FFF2-40B4-BE49-F238E27FC236}">
                <a16:creationId xmlns:a16="http://schemas.microsoft.com/office/drawing/2014/main" id="{984DD5B6-45B9-1B69-CE04-B2BBCBBECE4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166070" y="3222056"/>
            <a:ext cx="1925565" cy="1925565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8C82D761-7990-AED0-5B7B-CAA852BEC19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66070" y="2309099"/>
            <a:ext cx="1761053" cy="1219200"/>
          </a:xfrm>
        </p:spPr>
        <p:txBody>
          <a:bodyPr/>
          <a:lstStyle>
            <a:lvl1pPr>
              <a:defRPr sz="2667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23" name="Espace réservé du texte 13">
            <a:extLst>
              <a:ext uri="{FF2B5EF4-FFF2-40B4-BE49-F238E27FC236}">
                <a16:creationId xmlns:a16="http://schemas.microsoft.com/office/drawing/2014/main" id="{7DD4535D-6ABF-5B6D-5219-A6F0892FE5A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08961" y="4762327"/>
            <a:ext cx="2053287" cy="1229784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 sz="1600" b="1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42007446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957533D2-6365-9841-B154-348017304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3507873" cy="1679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38" y="2936795"/>
            <a:ext cx="3228063" cy="984412"/>
          </a:xfrm>
          <a:noFill/>
        </p:spPr>
        <p:txBody>
          <a:bodyPr wrap="square" lIns="0" tIns="0" rIns="0" bIns="0" anchor="ctr" anchorCtr="0">
            <a:noAutofit/>
          </a:bodyPr>
          <a:lstStyle>
            <a:lvl1pPr algn="l">
              <a:defRPr sz="3733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B32F0DD-FBE6-964A-91B7-CF865C250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07873" y="989516"/>
            <a:ext cx="905488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A391BD-CD5D-4C43-A084-E69BF599C2B8}"/>
              </a:ext>
            </a:extLst>
          </p:cNvPr>
          <p:cNvSpPr/>
          <p:nvPr userDrawn="1"/>
        </p:nvSpPr>
        <p:spPr>
          <a:xfrm>
            <a:off x="474600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F797634-7157-F242-BE1A-BFC1E29330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13363" y="989515"/>
            <a:ext cx="3078541" cy="631500"/>
          </a:xfrm>
        </p:spPr>
        <p:txBody>
          <a:bodyPr tIns="72000"/>
          <a:lstStyle>
            <a:lvl1pPr>
              <a:lnSpc>
                <a:spcPct val="90000"/>
              </a:lnSpc>
              <a:spcBef>
                <a:spcPts val="0"/>
              </a:spcBef>
              <a:defRPr sz="1600" b="1" cap="all" baseline="0">
                <a:solidFill>
                  <a:schemeClr val="bg2"/>
                </a:solidFill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45" name="Espace réservé du texte 9">
            <a:extLst>
              <a:ext uri="{FF2B5EF4-FFF2-40B4-BE49-F238E27FC236}">
                <a16:creationId xmlns:a16="http://schemas.microsoft.com/office/drawing/2014/main" id="{89138A5F-9084-A34F-98A5-21B44D3486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07873" y="2067644"/>
            <a:ext cx="905488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46" name="Espace réservé du texte 13">
            <a:extLst>
              <a:ext uri="{FF2B5EF4-FFF2-40B4-BE49-F238E27FC236}">
                <a16:creationId xmlns:a16="http://schemas.microsoft.com/office/drawing/2014/main" id="{AF6C4CD2-B91B-524F-BA2F-38F90CBCD3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3363" y="2067643"/>
            <a:ext cx="3078541" cy="631500"/>
          </a:xfrm>
        </p:spPr>
        <p:txBody>
          <a:bodyPr tIns="72000"/>
          <a:lstStyle>
            <a:lvl1pPr>
              <a:lnSpc>
                <a:spcPct val="80000"/>
              </a:lnSpc>
              <a:spcBef>
                <a:spcPts val="0"/>
              </a:spcBef>
              <a:defRPr lang="fr-FR" sz="1600" b="1" kern="1200" cap="all" baseline="0">
                <a:solidFill>
                  <a:schemeClr val="bg2"/>
                </a:solidFill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49" name="Espace réservé du texte 9">
            <a:extLst>
              <a:ext uri="{FF2B5EF4-FFF2-40B4-BE49-F238E27FC236}">
                <a16:creationId xmlns:a16="http://schemas.microsoft.com/office/drawing/2014/main" id="{17F81E46-BF7C-C644-A9F8-F36BA40E90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07873" y="3141702"/>
            <a:ext cx="905488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50" name="Espace réservé du texte 13">
            <a:extLst>
              <a:ext uri="{FF2B5EF4-FFF2-40B4-BE49-F238E27FC236}">
                <a16:creationId xmlns:a16="http://schemas.microsoft.com/office/drawing/2014/main" id="{0393EADC-7D43-8549-888B-31DB2E35048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13363" y="3141702"/>
            <a:ext cx="3078541" cy="631500"/>
          </a:xfrm>
        </p:spPr>
        <p:txBody>
          <a:bodyPr tIns="72000"/>
          <a:lstStyle>
            <a:lvl1pPr>
              <a:lnSpc>
                <a:spcPct val="80000"/>
              </a:lnSpc>
              <a:spcBef>
                <a:spcPts val="0"/>
              </a:spcBef>
              <a:defRPr lang="fr-FR" sz="1600" b="1" kern="1200" cap="all" baseline="0">
                <a:solidFill>
                  <a:schemeClr val="bg2"/>
                </a:solidFill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53" name="Espace réservé du texte 9">
            <a:extLst>
              <a:ext uri="{FF2B5EF4-FFF2-40B4-BE49-F238E27FC236}">
                <a16:creationId xmlns:a16="http://schemas.microsoft.com/office/drawing/2014/main" id="{4E0F53FF-C859-3B4D-89DD-329849F4ECE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07873" y="4214405"/>
            <a:ext cx="905488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54" name="Espace réservé du texte 13">
            <a:extLst>
              <a:ext uri="{FF2B5EF4-FFF2-40B4-BE49-F238E27FC236}">
                <a16:creationId xmlns:a16="http://schemas.microsoft.com/office/drawing/2014/main" id="{6D5CA5EB-0769-2C41-AA44-DDF68EA7DB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13363" y="4214405"/>
            <a:ext cx="3078541" cy="631500"/>
          </a:xfrm>
        </p:spPr>
        <p:txBody>
          <a:bodyPr tIns="72000"/>
          <a:lstStyle>
            <a:lvl1pPr>
              <a:lnSpc>
                <a:spcPct val="80000"/>
              </a:lnSpc>
              <a:spcBef>
                <a:spcPts val="0"/>
              </a:spcBef>
              <a:defRPr lang="fr-FR" sz="1600" b="1" kern="1200" cap="all" baseline="0">
                <a:solidFill>
                  <a:schemeClr val="bg2"/>
                </a:solidFill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57" name="Espace réservé du texte 9">
            <a:extLst>
              <a:ext uri="{FF2B5EF4-FFF2-40B4-BE49-F238E27FC236}">
                <a16:creationId xmlns:a16="http://schemas.microsoft.com/office/drawing/2014/main" id="{F5E9A924-A282-CE4F-8069-128EBBE619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07873" y="5273949"/>
            <a:ext cx="905488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58" name="Espace réservé du texte 13">
            <a:extLst>
              <a:ext uri="{FF2B5EF4-FFF2-40B4-BE49-F238E27FC236}">
                <a16:creationId xmlns:a16="http://schemas.microsoft.com/office/drawing/2014/main" id="{FF54D909-4018-B34D-AD07-A35BF15891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13363" y="5273949"/>
            <a:ext cx="3078541" cy="631500"/>
          </a:xfrm>
        </p:spPr>
        <p:txBody>
          <a:bodyPr tIns="72000"/>
          <a:lstStyle>
            <a:lvl1pPr>
              <a:lnSpc>
                <a:spcPct val="80000"/>
              </a:lnSpc>
              <a:spcBef>
                <a:spcPts val="0"/>
              </a:spcBef>
              <a:defRPr lang="fr-FR" sz="1600" b="1" kern="1200" cap="all" baseline="0">
                <a:solidFill>
                  <a:schemeClr val="bg2"/>
                </a:solidFill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61" name="Espace réservé du texte 9">
            <a:extLst>
              <a:ext uri="{FF2B5EF4-FFF2-40B4-BE49-F238E27FC236}">
                <a16:creationId xmlns:a16="http://schemas.microsoft.com/office/drawing/2014/main" id="{86CC0286-56DB-FB48-95CB-57AF974F1F1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36116" y="989516"/>
            <a:ext cx="929933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62" name="Espace réservé du texte 13">
            <a:extLst>
              <a:ext uri="{FF2B5EF4-FFF2-40B4-BE49-F238E27FC236}">
                <a16:creationId xmlns:a16="http://schemas.microsoft.com/office/drawing/2014/main" id="{2A6712F5-BC47-3642-A814-B31B363588D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66049" y="989515"/>
            <a:ext cx="3034996" cy="631500"/>
          </a:xfrm>
        </p:spPr>
        <p:txBody>
          <a:bodyPr tIns="72000"/>
          <a:lstStyle>
            <a:lvl1pPr>
              <a:lnSpc>
                <a:spcPct val="80000"/>
              </a:lnSpc>
              <a:spcBef>
                <a:spcPts val="0"/>
              </a:spcBef>
              <a:defRPr lang="fr-FR" sz="1600" b="1" kern="1200" cap="all" baseline="0">
                <a:solidFill>
                  <a:schemeClr val="bg2"/>
                </a:solidFill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64" name="Espace réservé du texte 9">
            <a:extLst>
              <a:ext uri="{FF2B5EF4-FFF2-40B4-BE49-F238E27FC236}">
                <a16:creationId xmlns:a16="http://schemas.microsoft.com/office/drawing/2014/main" id="{0CDD63B6-ABF2-784D-96F4-6244B14ED6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36116" y="2067644"/>
            <a:ext cx="929933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65" name="Espace réservé du texte 13">
            <a:extLst>
              <a:ext uri="{FF2B5EF4-FFF2-40B4-BE49-F238E27FC236}">
                <a16:creationId xmlns:a16="http://schemas.microsoft.com/office/drawing/2014/main" id="{C5405F2E-FA47-4E43-B059-D01E9E2056A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66049" y="2067643"/>
            <a:ext cx="3034996" cy="631500"/>
          </a:xfrm>
        </p:spPr>
        <p:txBody>
          <a:bodyPr tIns="72000"/>
          <a:lstStyle>
            <a:lvl1pPr>
              <a:lnSpc>
                <a:spcPct val="80000"/>
              </a:lnSpc>
              <a:spcBef>
                <a:spcPts val="0"/>
              </a:spcBef>
              <a:defRPr lang="fr-FR" sz="1600" b="1" kern="1200" cap="all" baseline="0">
                <a:solidFill>
                  <a:schemeClr val="bg2"/>
                </a:solidFill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66054F70-E896-6D4B-81DE-B75FEA90470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36116" y="3141702"/>
            <a:ext cx="929933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68" name="Espace réservé du texte 13">
            <a:extLst>
              <a:ext uri="{FF2B5EF4-FFF2-40B4-BE49-F238E27FC236}">
                <a16:creationId xmlns:a16="http://schemas.microsoft.com/office/drawing/2014/main" id="{ACFF4B66-0E17-5F41-B34C-505857C9AC3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666049" y="3141702"/>
            <a:ext cx="3034996" cy="631500"/>
          </a:xfrm>
        </p:spPr>
        <p:txBody>
          <a:bodyPr tIns="72000"/>
          <a:lstStyle>
            <a:lvl1pPr>
              <a:lnSpc>
                <a:spcPct val="80000"/>
              </a:lnSpc>
              <a:spcBef>
                <a:spcPts val="0"/>
              </a:spcBef>
              <a:defRPr lang="fr-FR" sz="1600" b="1" kern="1200" cap="all" baseline="0">
                <a:solidFill>
                  <a:schemeClr val="bg2"/>
                </a:solidFill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70" name="Espace réservé du texte 9">
            <a:extLst>
              <a:ext uri="{FF2B5EF4-FFF2-40B4-BE49-F238E27FC236}">
                <a16:creationId xmlns:a16="http://schemas.microsoft.com/office/drawing/2014/main" id="{1FA3F005-7D2B-2F42-A0B0-75950C61FCC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36116" y="4214405"/>
            <a:ext cx="929933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71" name="Espace réservé du texte 13">
            <a:extLst>
              <a:ext uri="{FF2B5EF4-FFF2-40B4-BE49-F238E27FC236}">
                <a16:creationId xmlns:a16="http://schemas.microsoft.com/office/drawing/2014/main" id="{28313375-77B9-DE42-89F7-A46FECE26B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666049" y="4214405"/>
            <a:ext cx="3034996" cy="631500"/>
          </a:xfrm>
        </p:spPr>
        <p:txBody>
          <a:bodyPr tIns="72000"/>
          <a:lstStyle>
            <a:lvl1pPr>
              <a:lnSpc>
                <a:spcPct val="80000"/>
              </a:lnSpc>
              <a:spcBef>
                <a:spcPts val="0"/>
              </a:spcBef>
              <a:defRPr lang="fr-FR" sz="1600" b="1" kern="1200" cap="all" baseline="0">
                <a:solidFill>
                  <a:schemeClr val="bg2"/>
                </a:solidFill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73" name="Espace réservé du texte 9">
            <a:extLst>
              <a:ext uri="{FF2B5EF4-FFF2-40B4-BE49-F238E27FC236}">
                <a16:creationId xmlns:a16="http://schemas.microsoft.com/office/drawing/2014/main" id="{3A9F209E-FAC5-404E-A781-9C3C1AE6B80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736116" y="5273949"/>
            <a:ext cx="929933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74" name="Espace réservé du texte 13">
            <a:extLst>
              <a:ext uri="{FF2B5EF4-FFF2-40B4-BE49-F238E27FC236}">
                <a16:creationId xmlns:a16="http://schemas.microsoft.com/office/drawing/2014/main" id="{55D2A0A4-9038-0C40-98A0-28F8A171073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666049" y="5273949"/>
            <a:ext cx="3034996" cy="631500"/>
          </a:xfrm>
        </p:spPr>
        <p:txBody>
          <a:bodyPr tIns="72000"/>
          <a:lstStyle>
            <a:lvl1pPr>
              <a:lnSpc>
                <a:spcPct val="80000"/>
              </a:lnSpc>
              <a:spcBef>
                <a:spcPts val="0"/>
              </a:spcBef>
              <a:defRPr lang="fr-FR" sz="1600" b="1" kern="1200" cap="all" baseline="0">
                <a:solidFill>
                  <a:schemeClr val="bg2"/>
                </a:solidFill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75" name="Date Placeholder 3">
            <a:extLst>
              <a:ext uri="{FF2B5EF4-FFF2-40B4-BE49-F238E27FC236}">
                <a16:creationId xmlns:a16="http://schemas.microsoft.com/office/drawing/2014/main" id="{68D7C676-051D-3E4B-9508-397F7DCB4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6684" y="5834152"/>
            <a:ext cx="2743200" cy="365125"/>
          </a:xfrm>
        </p:spPr>
        <p:txBody>
          <a:bodyPr lIns="0" tIns="0" rIns="0" bIns="0" anchor="b" anchorCtr="0"/>
          <a:lstStyle>
            <a:lvl1pPr>
              <a:defRPr sz="1867">
                <a:solidFill>
                  <a:schemeClr val="tx2"/>
                </a:solidFill>
              </a:defRPr>
            </a:lvl1pPr>
          </a:lstStyle>
          <a:p>
            <a:fld id="{53D4A07B-0F5E-0B4F-82A2-EC268DE920C0}" type="datetime4">
              <a:rPr lang="fr-FR" smtClean="0"/>
              <a:pPr/>
              <a:t>28 février 2024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53ABD69-0EEB-3117-75C5-5EA8A9096E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786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art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3B82D4AF-AD0E-8E41-97C0-9E52579DC0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704A1EBA-1707-FB48-BDC2-7C4620AB88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937" y="1411705"/>
            <a:ext cx="11227200" cy="4911915"/>
          </a:xfrm>
          <a:solidFill>
            <a:schemeClr val="accent1">
              <a:lumMod val="40000"/>
              <a:lumOff val="60000"/>
            </a:schemeClr>
          </a:solidFill>
        </p:spPr>
        <p:txBody>
          <a:bodyPr lIns="720000" tIns="720000" rIns="720000" bIns="720000" anchor="t" anchorCtr="0">
            <a:normAutofit/>
          </a:bodyPr>
          <a:lstStyle>
            <a:lvl1pPr marL="0" indent="0" algn="r">
              <a:buNone/>
              <a:defRPr sz="16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votre image ici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17580" y="2627086"/>
            <a:ext cx="7344568" cy="1802833"/>
          </a:xfrm>
          <a:noFill/>
        </p:spPr>
        <p:txBody>
          <a:bodyPr lIns="0" tIns="0" rIns="0" bIns="0" anchor="b">
            <a:noAutofit/>
          </a:bodyPr>
          <a:lstStyle>
            <a:lvl1pPr algn="l">
              <a:defRPr sz="4800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7580" y="4430666"/>
            <a:ext cx="7344568" cy="1015629"/>
          </a:xfr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2"/>
                </a:solidFill>
                <a:highlight>
                  <a:srgbClr val="FFFFFF"/>
                </a:highlight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DF28DD-2510-9F45-9CBF-18D753D38BAF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D350E48-BD5F-EB41-B6D7-A6BBFD37E9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328396" y="2301708"/>
            <a:ext cx="2712007" cy="2366433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buNone/>
              <a:defRPr sz="12533" b="1" spc="-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D963913-94B1-DAE3-AC3B-BDD0F9EFB8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207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art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704A1EBA-1707-FB48-BDC2-7C4620AB88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937" y="1411705"/>
            <a:ext cx="11227200" cy="4911915"/>
          </a:xfrm>
          <a:solidFill>
            <a:schemeClr val="accent1">
              <a:lumMod val="40000"/>
              <a:lumOff val="60000"/>
            </a:schemeClr>
          </a:solidFill>
        </p:spPr>
        <p:txBody>
          <a:bodyPr lIns="720000" tIns="720000" rIns="720000" bIns="720000" anchor="t" anchorCtr="0">
            <a:normAutofit/>
          </a:bodyPr>
          <a:lstStyle>
            <a:lvl1pPr marL="0" indent="0" algn="r">
              <a:buNone/>
              <a:defRPr sz="16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votre image ici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17580" y="2627086"/>
            <a:ext cx="7344568" cy="1802833"/>
          </a:xfrm>
          <a:noFill/>
        </p:spPr>
        <p:txBody>
          <a:bodyPr lIns="0" tIns="0" rIns="0" bIns="0" anchor="b">
            <a:noAutofit/>
          </a:bodyPr>
          <a:lstStyle>
            <a:lvl1pPr algn="l">
              <a:defRPr sz="4800" cap="all" baseline="0">
                <a:solidFill>
                  <a:schemeClr val="bg1"/>
                </a:solidFill>
                <a:highlight>
                  <a:srgbClr val="46724B"/>
                </a:highlight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7580" y="4430666"/>
            <a:ext cx="7344568" cy="1015629"/>
          </a:xfr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2"/>
                </a:solidFill>
                <a:highlight>
                  <a:srgbClr val="FFFFFF"/>
                </a:highlight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DF28DD-2510-9F45-9CBF-18D753D38BAF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D350E48-BD5F-EB41-B6D7-A6BBFD37E9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328396" y="2301708"/>
            <a:ext cx="2712007" cy="2366433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buNone/>
              <a:defRPr sz="12533" b="1" spc="-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6B7BC93-6776-9D4E-983F-BC51AED1E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E00D9A8-E4DC-4AEF-4442-29AE2B8F1D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231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mosaï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01" y="1258395"/>
            <a:ext cx="6935669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05880"/>
            <a:ext cx="4114800" cy="365125"/>
          </a:xfrm>
        </p:spPr>
        <p:txBody>
          <a:bodyPr/>
          <a:lstStyle/>
          <a:p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</a:rPr>
              <a:t>Source : Baromètre des produits biologiques en France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74D16-76FD-E943-926D-9D035831C385}"/>
              </a:ext>
            </a:extLst>
          </p:cNvPr>
          <p:cNvSpPr/>
          <p:nvPr userDrawn="1"/>
        </p:nvSpPr>
        <p:spPr>
          <a:xfrm>
            <a:off x="474600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B0E5200-B025-C741-B7C0-9B5B2025DB45}"/>
              </a:ext>
            </a:extLst>
          </p:cNvPr>
          <p:cNvCxnSpPr/>
          <p:nvPr userDrawn="1"/>
        </p:nvCxnSpPr>
        <p:spPr>
          <a:xfrm>
            <a:off x="490200" y="2703095"/>
            <a:ext cx="127443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9FAD5940-5DCF-A34E-A455-D5A34471DD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245" y="2880785"/>
            <a:ext cx="6935889" cy="280354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8CC5F6FB-31C4-644B-9EAB-D7244D44CA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133" y="5711549"/>
            <a:ext cx="6936000" cy="400049"/>
          </a:xfrm>
        </p:spPr>
        <p:txBody>
          <a:bodyPr anchor="b" anchorCtr="0"/>
          <a:lstStyle>
            <a:lvl1pPr>
              <a:defRPr sz="933">
                <a:solidFill>
                  <a:schemeClr val="tx1"/>
                </a:solidFill>
              </a:defRPr>
            </a:lvl1pPr>
            <a:lvl2pPr marL="14817" indent="0">
              <a:buNone/>
              <a:defRPr/>
            </a:lvl2pPr>
          </a:lstStyle>
          <a:p>
            <a:pPr lvl="0"/>
            <a:r>
              <a:rPr lang="fr-FR"/>
              <a:t>Précision, légende ou note de bas de page.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01685218-1635-A445-8A25-24A11425593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79339" y="1941654"/>
            <a:ext cx="2070100" cy="2084916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4" name="Espace réservé pour une image  8">
            <a:extLst>
              <a:ext uri="{FF2B5EF4-FFF2-40B4-BE49-F238E27FC236}">
                <a16:creationId xmlns:a16="http://schemas.microsoft.com/office/drawing/2014/main" id="{4A677ABE-8895-5543-878E-29D1DAEE0C5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648326" y="1941654"/>
            <a:ext cx="2070100" cy="2084916"/>
          </a:xfrm>
          <a:solidFill>
            <a:schemeClr val="tx2"/>
          </a:solidFill>
          <a:ln>
            <a:noFill/>
          </a:ln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5" name="Espace réservé pour une image  8">
            <a:extLst>
              <a:ext uri="{FF2B5EF4-FFF2-40B4-BE49-F238E27FC236}">
                <a16:creationId xmlns:a16="http://schemas.microsoft.com/office/drawing/2014/main" id="{C0375785-3AE8-4F47-BFD2-B29EE75935A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79339" y="4026682"/>
            <a:ext cx="2070100" cy="2084916"/>
          </a:xfrm>
          <a:solidFill>
            <a:schemeClr val="accent4"/>
          </a:solidFill>
          <a:ln>
            <a:noFill/>
          </a:ln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6" name="Espace réservé pour une image  8">
            <a:extLst>
              <a:ext uri="{FF2B5EF4-FFF2-40B4-BE49-F238E27FC236}">
                <a16:creationId xmlns:a16="http://schemas.microsoft.com/office/drawing/2014/main" id="{93EC84B3-269D-4E42-A533-A83AD4A03D1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8326" y="4026682"/>
            <a:ext cx="2070100" cy="2084916"/>
          </a:xfrm>
          <a:solidFill>
            <a:schemeClr val="accent2"/>
          </a:solidFill>
          <a:ln>
            <a:noFill/>
          </a:ln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14855E2-6ADA-ED42-AC2C-71C1BA5B72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1BAB4BF-D6C6-02EF-C477-F90A2FA9FF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396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encadré à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01" y="1258395"/>
            <a:ext cx="6935669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</a:rPr>
              <a:t>Source : Baromètre des produits biologiques en France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74D16-76FD-E943-926D-9D035831C385}"/>
              </a:ext>
            </a:extLst>
          </p:cNvPr>
          <p:cNvSpPr/>
          <p:nvPr userDrawn="1"/>
        </p:nvSpPr>
        <p:spPr>
          <a:xfrm>
            <a:off x="474600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B0E5200-B025-C741-B7C0-9B5B2025DB45}"/>
              </a:ext>
            </a:extLst>
          </p:cNvPr>
          <p:cNvCxnSpPr/>
          <p:nvPr userDrawn="1"/>
        </p:nvCxnSpPr>
        <p:spPr>
          <a:xfrm>
            <a:off x="490200" y="2703095"/>
            <a:ext cx="127443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9FAD5940-5DCF-A34E-A455-D5A34471DD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245" y="2880785"/>
            <a:ext cx="6935889" cy="280354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8CC5F6FB-31C4-644B-9EAB-D7244D44CA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133" y="5711549"/>
            <a:ext cx="6936000" cy="400049"/>
          </a:xfrm>
        </p:spPr>
        <p:txBody>
          <a:bodyPr anchor="b" anchorCtr="0"/>
          <a:lstStyle>
            <a:lvl1pPr>
              <a:defRPr sz="933">
                <a:solidFill>
                  <a:schemeClr val="tx1"/>
                </a:solidFill>
              </a:defRPr>
            </a:lvl1pPr>
            <a:lvl2pPr marL="14817" indent="0">
              <a:buNone/>
              <a:defRPr/>
            </a:lvl2pPr>
          </a:lstStyle>
          <a:p>
            <a:pPr lvl="0"/>
            <a:r>
              <a:rPr lang="fr-FR"/>
              <a:t>Précision, légende ou note de bas de page.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4BF4C12A-8D9F-B141-B3CC-5EFF4C965D1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586133" y="482601"/>
            <a:ext cx="4114800" cy="5628993"/>
          </a:xfrm>
          <a:solidFill>
            <a:schemeClr val="bg1">
              <a:lumMod val="85000"/>
            </a:schemeClr>
          </a:solidFill>
        </p:spPr>
        <p:txBody>
          <a:bodyPr lIns="180000" tIns="180000" rIns="180000" bIns="180000" anchor="ctr" anchorCtr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D868637-F0E0-074B-9821-992A40519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44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encadré à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2156" y="1258395"/>
            <a:ext cx="6678889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74D16-76FD-E943-926D-9D035831C385}"/>
              </a:ext>
            </a:extLst>
          </p:cNvPr>
          <p:cNvSpPr/>
          <p:nvPr userDrawn="1"/>
        </p:nvSpPr>
        <p:spPr>
          <a:xfrm>
            <a:off x="474600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B0E5200-B025-C741-B7C0-9B5B2025DB45}"/>
              </a:ext>
            </a:extLst>
          </p:cNvPr>
          <p:cNvCxnSpPr/>
          <p:nvPr userDrawn="1"/>
        </p:nvCxnSpPr>
        <p:spPr>
          <a:xfrm>
            <a:off x="5021943" y="2703095"/>
            <a:ext cx="127443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9FAD5940-5DCF-A34E-A455-D5A34471DD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943" y="2880785"/>
            <a:ext cx="6679101" cy="280354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8CC5F6FB-31C4-644B-9EAB-D7244D44CA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1943" y="5711549"/>
            <a:ext cx="6679101" cy="400049"/>
          </a:xfrm>
        </p:spPr>
        <p:txBody>
          <a:bodyPr anchor="b" anchorCtr="0"/>
          <a:lstStyle>
            <a:lvl1pPr>
              <a:defRPr sz="933">
                <a:solidFill>
                  <a:schemeClr val="tx1"/>
                </a:solidFill>
              </a:defRPr>
            </a:lvl1pPr>
            <a:lvl2pPr marL="14817" indent="0">
              <a:buNone/>
              <a:defRPr/>
            </a:lvl2pPr>
          </a:lstStyle>
          <a:p>
            <a:pPr lvl="0"/>
            <a:r>
              <a:rPr lang="fr-FR"/>
              <a:t>Précision, légende ou note de bas de page.</a:t>
            </a:r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D4412526-C4D2-9945-B7DE-4A481BC1950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4134" y="1975631"/>
            <a:ext cx="4142317" cy="4135967"/>
          </a:xfrm>
          <a:solidFill>
            <a:schemeClr val="bg2"/>
          </a:solidFill>
        </p:spPr>
        <p:txBody>
          <a:bodyPr lIns="180000" tIns="180000" rIns="180000" bIns="180000" anchor="ctr" anchorCtr="0"/>
          <a:lstStyle>
            <a:lvl1pPr algn="r">
              <a:defRPr sz="2800">
                <a:solidFill>
                  <a:schemeClr val="bg1"/>
                </a:solidFill>
              </a:defRPr>
            </a:lvl1pPr>
            <a:lvl2pPr marL="14817" indent="0" algn="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2pPr>
            <a:lvl3pPr algn="r">
              <a:defRPr>
                <a:solidFill>
                  <a:schemeClr val="bg1"/>
                </a:solidFill>
              </a:defRPr>
            </a:lvl3pPr>
            <a:lvl4pPr algn="r">
              <a:buClrTx/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020F4DC-63F1-D144-9351-40DB1D8E58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C19856D-BB9D-6E7B-4469-7B4DCB047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5880"/>
            <a:ext cx="4114800" cy="365125"/>
          </a:xfrm>
        </p:spPr>
        <p:txBody>
          <a:bodyPr/>
          <a:lstStyle/>
          <a:p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</a:rPr>
              <a:t>Source : Baromètre des produits biologiques en France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C76A59-6305-197D-4DBB-DAAB73D7AA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57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38" y="1238701"/>
            <a:ext cx="6048977" cy="984412"/>
          </a:xfrm>
          <a:noFill/>
        </p:spPr>
        <p:txBody>
          <a:bodyPr wrap="square" lIns="0" tIns="0" rIns="0" bIns="0" anchor="b">
            <a:noAutofit/>
          </a:bodyPr>
          <a:lstStyle>
            <a:lvl1pPr algn="l">
              <a:defRPr sz="3733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Espace réservé pour une image  10">
            <a:extLst>
              <a:ext uri="{FF2B5EF4-FFF2-40B4-BE49-F238E27FC236}">
                <a16:creationId xmlns:a16="http://schemas.microsoft.com/office/drawing/2014/main" id="{306211BE-EB2E-3249-98C9-DDAD583F25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7938" y="3222056"/>
            <a:ext cx="1925565" cy="1925565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B32F0DD-FBE6-964A-91B7-CF865C250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938" y="2309099"/>
            <a:ext cx="1761053" cy="1219200"/>
          </a:xfrm>
        </p:spPr>
        <p:txBody>
          <a:bodyPr/>
          <a:lstStyle>
            <a:lvl1pPr>
              <a:defRPr sz="2667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A391BD-CD5D-4C43-A084-E69BF599C2B8}"/>
              </a:ext>
            </a:extLst>
          </p:cNvPr>
          <p:cNvSpPr/>
          <p:nvPr userDrawn="1"/>
        </p:nvSpPr>
        <p:spPr>
          <a:xfrm>
            <a:off x="474600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F797634-7157-F242-BE1A-BFC1E29330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0829" y="4762327"/>
            <a:ext cx="2053287" cy="1229784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 sz="1600" b="1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10DDF77-ECC8-0347-9D6A-FCC553D807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3" name="Espace réservé pour une image  10">
            <a:extLst>
              <a:ext uri="{FF2B5EF4-FFF2-40B4-BE49-F238E27FC236}">
                <a16:creationId xmlns:a16="http://schemas.microsoft.com/office/drawing/2014/main" id="{2CC09E49-1B07-7945-3793-3F16B0F4B70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67315" y="3222056"/>
            <a:ext cx="1925565" cy="1925565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4" name="Espace réservé du texte 9">
            <a:extLst>
              <a:ext uri="{FF2B5EF4-FFF2-40B4-BE49-F238E27FC236}">
                <a16:creationId xmlns:a16="http://schemas.microsoft.com/office/drawing/2014/main" id="{B196E873-0C5F-BF69-4B88-3F81F0CDA9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67315" y="2309099"/>
            <a:ext cx="1761053" cy="1219200"/>
          </a:xfrm>
        </p:spPr>
        <p:txBody>
          <a:bodyPr/>
          <a:lstStyle>
            <a:lvl1pPr>
              <a:defRPr sz="2667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5" name="Espace réservé du texte 13">
            <a:extLst>
              <a:ext uri="{FF2B5EF4-FFF2-40B4-BE49-F238E27FC236}">
                <a16:creationId xmlns:a16="http://schemas.microsoft.com/office/drawing/2014/main" id="{B21B3945-7AD2-B2B9-7FF8-12CD2EA250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10206" y="4762327"/>
            <a:ext cx="2053287" cy="1229784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 sz="1600" b="1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7" name="Espace réservé pour une image  10">
            <a:extLst>
              <a:ext uri="{FF2B5EF4-FFF2-40B4-BE49-F238E27FC236}">
                <a16:creationId xmlns:a16="http://schemas.microsoft.com/office/drawing/2014/main" id="{5F5FDD88-E16B-ADC3-2B90-F7EA98D5A2D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66692" y="3222056"/>
            <a:ext cx="1925565" cy="1925565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ECB225C9-6410-0A54-E38C-3DD2E98577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66692" y="2309099"/>
            <a:ext cx="1761053" cy="1219200"/>
          </a:xfrm>
        </p:spPr>
        <p:txBody>
          <a:bodyPr/>
          <a:lstStyle>
            <a:lvl1pPr>
              <a:defRPr sz="2667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4E13ED1B-3298-0CE5-CBEC-EBE9A99B201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09583" y="4762327"/>
            <a:ext cx="2053287" cy="1229784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 sz="1600" b="1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13" name="Espace réservé pour une image  10">
            <a:extLst>
              <a:ext uri="{FF2B5EF4-FFF2-40B4-BE49-F238E27FC236}">
                <a16:creationId xmlns:a16="http://schemas.microsoft.com/office/drawing/2014/main" id="{984DD5B6-45B9-1B69-CE04-B2BBCBBECE4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166070" y="3222056"/>
            <a:ext cx="1925565" cy="1925565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une image ici</a:t>
            </a:r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8C82D761-7990-AED0-5B7B-CAA852BEC19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66070" y="2309099"/>
            <a:ext cx="1761053" cy="1219200"/>
          </a:xfrm>
        </p:spPr>
        <p:txBody>
          <a:bodyPr/>
          <a:lstStyle>
            <a:lvl1pPr>
              <a:defRPr sz="2667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23" name="Espace réservé du texte 13">
            <a:extLst>
              <a:ext uri="{FF2B5EF4-FFF2-40B4-BE49-F238E27FC236}">
                <a16:creationId xmlns:a16="http://schemas.microsoft.com/office/drawing/2014/main" id="{7DD4535D-6ABF-5B6D-5219-A6F0892FE5A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08961" y="4762327"/>
            <a:ext cx="2053287" cy="1229784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 sz="1600" b="1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9037067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01" y="1258395"/>
            <a:ext cx="11226444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74D16-76FD-E943-926D-9D035831C385}"/>
              </a:ext>
            </a:extLst>
          </p:cNvPr>
          <p:cNvSpPr/>
          <p:nvPr userDrawn="1"/>
        </p:nvSpPr>
        <p:spPr>
          <a:xfrm>
            <a:off x="474600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B0E5200-B025-C741-B7C0-9B5B2025DB45}"/>
              </a:ext>
            </a:extLst>
          </p:cNvPr>
          <p:cNvCxnSpPr/>
          <p:nvPr userDrawn="1"/>
        </p:nvCxnSpPr>
        <p:spPr>
          <a:xfrm>
            <a:off x="490200" y="2703095"/>
            <a:ext cx="127443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9FAD5940-5DCF-A34E-A455-D5A34471DD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133" y="2880785"/>
            <a:ext cx="11226800" cy="40005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90E07264-E818-6749-8579-7DA9007C4F84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88649" y="3812381"/>
            <a:ext cx="2233084" cy="2233083"/>
          </a:xfrm>
          <a:solidFill>
            <a:schemeClr val="accent2"/>
          </a:solidFill>
        </p:spPr>
        <p:txBody>
          <a:bodyPr lIns="72000" tIns="72000" rIns="72000" bIns="72000" anchor="ctr" anchorCtr="0"/>
          <a:lstStyle>
            <a:lvl1pPr algn="ctr">
              <a:lnSpc>
                <a:spcPct val="80000"/>
              </a:lnSpc>
              <a:spcBef>
                <a:spcPts val="2000"/>
              </a:spcBef>
              <a:defRPr sz="3733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marL="114297" indent="-114297" algn="ctr">
              <a:buClrTx/>
              <a:tabLst/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Chiffre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34" name="Espace réservé du contenu 10">
            <a:extLst>
              <a:ext uri="{FF2B5EF4-FFF2-40B4-BE49-F238E27FC236}">
                <a16:creationId xmlns:a16="http://schemas.microsoft.com/office/drawing/2014/main" id="{0940F409-5808-3648-89B9-D332B98A270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22591" y="3812381"/>
            <a:ext cx="2233084" cy="2233083"/>
          </a:xfrm>
          <a:solidFill>
            <a:schemeClr val="tx2"/>
          </a:solidFill>
        </p:spPr>
        <p:txBody>
          <a:bodyPr lIns="72000" tIns="72000" rIns="72000" bIns="72000" anchor="ctr" anchorCtr="0"/>
          <a:lstStyle>
            <a:lvl1pPr algn="ctr">
              <a:lnSpc>
                <a:spcPct val="80000"/>
              </a:lnSpc>
              <a:spcBef>
                <a:spcPts val="2000"/>
              </a:spcBef>
              <a:defRPr sz="3733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marL="114297" indent="-114297" algn="ctr">
              <a:buClrTx/>
              <a:tabLst/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Chiffre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35" name="Espace réservé du contenu 10">
            <a:extLst>
              <a:ext uri="{FF2B5EF4-FFF2-40B4-BE49-F238E27FC236}">
                <a16:creationId xmlns:a16="http://schemas.microsoft.com/office/drawing/2014/main" id="{F391F8FB-007D-EC49-9FA4-A5901F717C4B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4956534" y="3812381"/>
            <a:ext cx="2233084" cy="2233083"/>
          </a:xfrm>
          <a:solidFill>
            <a:schemeClr val="bg2"/>
          </a:solidFill>
        </p:spPr>
        <p:txBody>
          <a:bodyPr lIns="72000" tIns="72000" rIns="72000" bIns="72000" anchor="ctr" anchorCtr="0"/>
          <a:lstStyle>
            <a:lvl1pPr algn="ctr">
              <a:lnSpc>
                <a:spcPct val="80000"/>
              </a:lnSpc>
              <a:spcBef>
                <a:spcPts val="2000"/>
              </a:spcBef>
              <a:defRPr sz="3733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marL="114297" indent="-114297" algn="ctr">
              <a:buClrTx/>
              <a:tabLst/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Chiffre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36" name="Espace réservé du contenu 10">
            <a:extLst>
              <a:ext uri="{FF2B5EF4-FFF2-40B4-BE49-F238E27FC236}">
                <a16:creationId xmlns:a16="http://schemas.microsoft.com/office/drawing/2014/main" id="{F6020076-D3C7-FB4D-A62C-667F8AFE02AF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190477" y="3812381"/>
            <a:ext cx="2233084" cy="2233083"/>
          </a:xfrm>
          <a:solidFill>
            <a:schemeClr val="accent1"/>
          </a:solidFill>
        </p:spPr>
        <p:txBody>
          <a:bodyPr lIns="72000" tIns="72000" rIns="72000" bIns="72000" anchor="ctr" anchorCtr="0"/>
          <a:lstStyle>
            <a:lvl1pPr algn="ctr">
              <a:lnSpc>
                <a:spcPct val="80000"/>
              </a:lnSpc>
              <a:spcBef>
                <a:spcPts val="2000"/>
              </a:spcBef>
              <a:defRPr sz="3733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marL="114297" indent="-114297" algn="ctr">
              <a:buClrTx/>
              <a:tabLst/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Chiffre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37" name="Espace réservé du contenu 10">
            <a:extLst>
              <a:ext uri="{FF2B5EF4-FFF2-40B4-BE49-F238E27FC236}">
                <a16:creationId xmlns:a16="http://schemas.microsoft.com/office/drawing/2014/main" id="{0C61AA95-6A6A-DC4E-86BA-56D9EE4FF0D9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424417" y="3812381"/>
            <a:ext cx="2233084" cy="2233083"/>
          </a:xfrm>
          <a:solidFill>
            <a:schemeClr val="accent4"/>
          </a:solidFill>
        </p:spPr>
        <p:txBody>
          <a:bodyPr lIns="72000" tIns="72000" rIns="72000" bIns="72000" anchor="ctr" anchorCtr="0"/>
          <a:lstStyle>
            <a:lvl1pPr algn="ctr">
              <a:lnSpc>
                <a:spcPct val="80000"/>
              </a:lnSpc>
              <a:spcBef>
                <a:spcPts val="2000"/>
              </a:spcBef>
              <a:defRPr sz="3733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marL="114297" indent="-114297" algn="ctr">
              <a:buClrTx/>
              <a:tabLst/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Chiffre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A5CEF23-CE86-9849-B6FA-355B75B4A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B64B162-A02D-072B-9E44-4BAD49B0B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5880"/>
            <a:ext cx="4114800" cy="365125"/>
          </a:xfrm>
        </p:spPr>
        <p:txBody>
          <a:bodyPr/>
          <a:lstStyle/>
          <a:p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</a:rPr>
              <a:t>Source : Baromètre des produits biologiques en France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D8239DF-326C-A230-F8E3-BDF8B04546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552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74D16-76FD-E943-926D-9D035831C385}"/>
              </a:ext>
            </a:extLst>
          </p:cNvPr>
          <p:cNvSpPr/>
          <p:nvPr userDrawn="1"/>
        </p:nvSpPr>
        <p:spPr>
          <a:xfrm>
            <a:off x="474600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B0E5200-B025-C741-B7C0-9B5B2025DB45}"/>
              </a:ext>
            </a:extLst>
          </p:cNvPr>
          <p:cNvCxnSpPr/>
          <p:nvPr userDrawn="1"/>
        </p:nvCxnSpPr>
        <p:spPr>
          <a:xfrm>
            <a:off x="490200" y="2703095"/>
            <a:ext cx="127443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9FAD5940-5DCF-A34E-A455-D5A34471DD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244" y="2880785"/>
            <a:ext cx="11226800" cy="280354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8CC5F6FB-31C4-644B-9EAB-D7244D44CA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133" y="5711549"/>
            <a:ext cx="6936000" cy="400049"/>
          </a:xfrm>
        </p:spPr>
        <p:txBody>
          <a:bodyPr anchor="b" anchorCtr="0"/>
          <a:lstStyle>
            <a:lvl1pPr>
              <a:defRPr sz="933">
                <a:solidFill>
                  <a:schemeClr val="tx1"/>
                </a:solidFill>
              </a:defRPr>
            </a:lvl1pPr>
            <a:lvl2pPr marL="14817" indent="0">
              <a:buNone/>
              <a:defRPr/>
            </a:lvl2pPr>
          </a:lstStyle>
          <a:p>
            <a:pPr lvl="0"/>
            <a:r>
              <a:rPr lang="fr-FR"/>
              <a:t>Précision, légende ou note de bas de page.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DA2D5DC-5565-584D-AD3F-E889F314DB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9E119B-9A0F-DA4E-4FEE-35E29A8AF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5880"/>
            <a:ext cx="4114800" cy="365125"/>
          </a:xfrm>
        </p:spPr>
        <p:txBody>
          <a:bodyPr/>
          <a:lstStyle/>
          <a:p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</a:rPr>
              <a:t>Source : Baromètre des produits biologiques en France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B23C496-C59A-9A21-AC9E-A46E8D07C4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741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704A1EBA-1707-FB48-BDC2-7C4620AB88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937" y="1411706"/>
            <a:ext cx="11227200" cy="4722591"/>
          </a:xfrm>
          <a:solidFill>
            <a:schemeClr val="accent1">
              <a:lumMod val="40000"/>
              <a:lumOff val="60000"/>
            </a:schemeClr>
          </a:solidFill>
        </p:spPr>
        <p:txBody>
          <a:bodyPr lIns="720000" tIns="720000" rIns="720000" bIns="720000" anchor="t" anchorCtr="0">
            <a:normAutofit/>
          </a:bodyPr>
          <a:lstStyle>
            <a:lvl1pPr marL="0" indent="0" algn="r">
              <a:buNone/>
              <a:defRPr sz="16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votre image ici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79885" y="4198438"/>
            <a:ext cx="4722491" cy="1015629"/>
          </a:xfr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667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DF28DD-2510-9F45-9CBF-18D753D38BAF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129FFF4-EBF8-A145-A440-6D221FD4E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2EBE334-18A1-3B41-B9F5-B7F6BF8FB0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79884" y="2239235"/>
            <a:ext cx="4722491" cy="1614147"/>
          </a:xfrm>
          <a:noFill/>
        </p:spPr>
        <p:txBody>
          <a:bodyPr lIns="0" tIns="0" rIns="0" bIns="0" anchor="b">
            <a:noAutofit/>
          </a:bodyPr>
          <a:lstStyle>
            <a:lvl1pPr algn="ctr">
              <a:defRPr sz="9600" u="sng" cap="none" spc="-120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535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4858" y="4198438"/>
            <a:ext cx="7010389" cy="1015629"/>
          </a:xfr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667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DF28DD-2510-9F45-9CBF-18D753D38BAF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129FFF4-EBF8-A145-A440-6D221FD4E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1EA5E00-762F-FF40-968B-E32D165C74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6122" t="26122" r="26122" b="40498"/>
          <a:stretch/>
        </p:blipFill>
        <p:spPr>
          <a:xfrm>
            <a:off x="3116424" y="1791478"/>
            <a:ext cx="5822301" cy="228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286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74D16-76FD-E943-926D-9D035831C385}"/>
              </a:ext>
            </a:extLst>
          </p:cNvPr>
          <p:cNvSpPr/>
          <p:nvPr userDrawn="1"/>
        </p:nvSpPr>
        <p:spPr>
          <a:xfrm>
            <a:off x="474600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D7830C6-3C8E-BF9A-6767-75BB0DE51B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FB3E616-1A0C-ABCF-65A8-AF990BD4CEF6}"/>
              </a:ext>
            </a:extLst>
          </p:cNvPr>
          <p:cNvSpPr txBox="1"/>
          <p:nvPr userDrawn="1"/>
        </p:nvSpPr>
        <p:spPr>
          <a:xfrm>
            <a:off x="3522770" y="6376420"/>
            <a:ext cx="5146463" cy="49244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sz="1200">
                <a:latin typeface="Avenir Book"/>
              </a:rPr>
              <a:t>Source : Baromètre des produits biologiques en France, 2024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29FC92B-FCF9-3BAF-EFDC-7AF9956A3A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138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APPORT_Tris croisé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BAB309-DDD1-6589-4BF9-56B6C0E4E48F}"/>
              </a:ext>
            </a:extLst>
          </p:cNvPr>
          <p:cNvSpPr/>
          <p:nvPr userDrawn="1"/>
        </p:nvSpPr>
        <p:spPr>
          <a:xfrm>
            <a:off x="6095973" y="2147337"/>
            <a:ext cx="6096000" cy="4176283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5709EF-E40E-1959-7AA7-69225538E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EA3013-D90C-3948-B633-3D72F418EC8A}"/>
              </a:ext>
            </a:extLst>
          </p:cNvPr>
          <p:cNvSpPr/>
          <p:nvPr/>
        </p:nvSpPr>
        <p:spPr>
          <a:xfrm>
            <a:off x="0" y="1492981"/>
            <a:ext cx="10897985" cy="7583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noProof="0">
              <a:latin typeface="Avenir Book"/>
            </a:endParaRP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20DE09FC-D7C8-5447-A490-0A0BE7E2EE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6517" y="1492982"/>
            <a:ext cx="10621467" cy="52982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>
              <a:buNone/>
              <a:defRPr lang="en-GB" sz="1600" b="0" i="0" spc="100" baseline="0" dirty="0" smtClean="0">
                <a:solidFill>
                  <a:schemeClr val="bg1"/>
                </a:solidFill>
                <a:latin typeface="Avenir Book"/>
              </a:defRPr>
            </a:lvl1pPr>
          </a:lstStyle>
          <a:p>
            <a:pPr marL="0" lvl="0"/>
            <a:r>
              <a:rPr lang="fr-FR" noProof="0"/>
              <a:t>“Insérer la question Insérer la question Insérer la question Insérer la question Insérer la question Insérer la question Insérer la question”)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18B8CE-F147-58E6-F441-FBC966DCDC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6225" y="2037415"/>
            <a:ext cx="10621963" cy="1873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67" i="1">
                <a:solidFill>
                  <a:schemeClr val="bg1"/>
                </a:solidFill>
                <a:latin typeface="Avenir Book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r-FR"/>
              <a:t>base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ADF293-3726-9254-6B71-59DB552D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37" y="349908"/>
            <a:ext cx="8595051" cy="8708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F74CE3-0234-5675-0E57-E9483007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7844" y="6356351"/>
            <a:ext cx="2743200" cy="365125"/>
          </a:xfrm>
        </p:spPr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D1911-DE2E-1410-4B14-D2BF19C372CC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B6E351C-C98E-C655-4A1D-005CCE7E3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EEAFC7-E8F8-4844-3B97-7CD39814375C}"/>
              </a:ext>
            </a:extLst>
          </p:cNvPr>
          <p:cNvSpPr txBox="1"/>
          <p:nvPr userDrawn="1"/>
        </p:nvSpPr>
        <p:spPr>
          <a:xfrm>
            <a:off x="3522770" y="6376420"/>
            <a:ext cx="5146463" cy="49244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sz="1200">
                <a:latin typeface="Avenir Book"/>
              </a:rPr>
              <a:t>Source : Baromètre des produits biologiques en France, 2024</a:t>
            </a:r>
          </a:p>
        </p:txBody>
      </p:sp>
    </p:spTree>
    <p:extLst>
      <p:ext uri="{BB962C8B-B14F-4D97-AF65-F5344CB8AC3E}">
        <p14:creationId xmlns:p14="http://schemas.microsoft.com/office/powerpoint/2010/main" val="1467940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3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APPORT_Tris croisé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BAB309-DDD1-6589-4BF9-56B6C0E4E48F}"/>
              </a:ext>
            </a:extLst>
          </p:cNvPr>
          <p:cNvSpPr/>
          <p:nvPr userDrawn="1"/>
        </p:nvSpPr>
        <p:spPr>
          <a:xfrm>
            <a:off x="6096000" y="2239343"/>
            <a:ext cx="6096000" cy="4084276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5709EF-E40E-1959-7AA7-69225538E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EA3013-D90C-3948-B633-3D72F418EC8A}"/>
              </a:ext>
            </a:extLst>
          </p:cNvPr>
          <p:cNvSpPr/>
          <p:nvPr/>
        </p:nvSpPr>
        <p:spPr>
          <a:xfrm>
            <a:off x="0" y="1492981"/>
            <a:ext cx="10897985" cy="7583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noProof="0">
              <a:latin typeface="Avenir Book"/>
            </a:endParaRP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20DE09FC-D7C8-5447-A490-0A0BE7E2EE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6517" y="1492982"/>
            <a:ext cx="10621467" cy="52982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>
              <a:buNone/>
              <a:defRPr lang="en-GB" sz="1600" b="0" i="0" spc="100" baseline="0" dirty="0" smtClean="0">
                <a:solidFill>
                  <a:schemeClr val="bg1"/>
                </a:solidFill>
                <a:latin typeface="Avenir Book"/>
              </a:defRPr>
            </a:lvl1pPr>
          </a:lstStyle>
          <a:p>
            <a:pPr marL="0" lvl="0"/>
            <a:r>
              <a:rPr lang="fr-FR" noProof="0"/>
              <a:t>“Insérer la question Insérer la question Insérer la question Insérer la question Insérer la question Insérer la question Insérer la question”)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18B8CE-F147-58E6-F441-FBC966DCDC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6225" y="2037415"/>
            <a:ext cx="10621963" cy="1873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67" i="1">
                <a:solidFill>
                  <a:schemeClr val="bg1"/>
                </a:solidFill>
                <a:latin typeface="Avenir Book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r-FR"/>
              <a:t>base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ADF293-3726-9254-6B71-59DB552D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37" y="349908"/>
            <a:ext cx="8595051" cy="8708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F74CE3-0234-5675-0E57-E9483007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7844" y="6356351"/>
            <a:ext cx="2743200" cy="365125"/>
          </a:xfrm>
        </p:spPr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D1911-DE2E-1410-4B14-D2BF19C372CC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B6E351C-C98E-C655-4A1D-005CCE7E3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EEAFC7-E8F8-4844-3B97-7CD39814375C}"/>
              </a:ext>
            </a:extLst>
          </p:cNvPr>
          <p:cNvSpPr txBox="1"/>
          <p:nvPr userDrawn="1"/>
        </p:nvSpPr>
        <p:spPr>
          <a:xfrm>
            <a:off x="3522770" y="6376420"/>
            <a:ext cx="5146463" cy="49244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sz="1200">
                <a:latin typeface="Avenir Book"/>
              </a:rPr>
              <a:t>Source : Baromètre des produits biologiques en France,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89AC5A-41AB-8C97-249E-7C2ABB342A7D}"/>
              </a:ext>
            </a:extLst>
          </p:cNvPr>
          <p:cNvSpPr/>
          <p:nvPr userDrawn="1"/>
        </p:nvSpPr>
        <p:spPr>
          <a:xfrm>
            <a:off x="6096000" y="4292120"/>
            <a:ext cx="6096000" cy="2047865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959652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3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APPORT_Tris croisé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BAB309-DDD1-6589-4BF9-56B6C0E4E48F}"/>
              </a:ext>
            </a:extLst>
          </p:cNvPr>
          <p:cNvSpPr/>
          <p:nvPr userDrawn="1"/>
        </p:nvSpPr>
        <p:spPr>
          <a:xfrm>
            <a:off x="0" y="2147337"/>
            <a:ext cx="6096000" cy="4176283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5709EF-E40E-1959-7AA7-69225538E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EA3013-D90C-3948-B633-3D72F418EC8A}"/>
              </a:ext>
            </a:extLst>
          </p:cNvPr>
          <p:cNvSpPr/>
          <p:nvPr/>
        </p:nvSpPr>
        <p:spPr>
          <a:xfrm>
            <a:off x="0" y="1492981"/>
            <a:ext cx="10897985" cy="7583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noProof="0">
              <a:latin typeface="Avenir Book"/>
            </a:endParaRP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20DE09FC-D7C8-5447-A490-0A0BE7E2EE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6517" y="1492982"/>
            <a:ext cx="10621467" cy="52982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>
              <a:buNone/>
              <a:defRPr lang="en-GB" sz="1600" b="0" i="0" spc="100" baseline="0" dirty="0" smtClean="0">
                <a:solidFill>
                  <a:schemeClr val="bg1"/>
                </a:solidFill>
                <a:latin typeface="Avenir Book"/>
              </a:defRPr>
            </a:lvl1pPr>
          </a:lstStyle>
          <a:p>
            <a:pPr marL="0" lvl="0"/>
            <a:r>
              <a:rPr lang="fr-FR" noProof="0"/>
              <a:t>“Insérer la question Insérer la question Insérer la question Insérer la question Insérer la question Insérer la question Insérer la question”)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18B8CE-F147-58E6-F441-FBC966DCDC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6225" y="2037415"/>
            <a:ext cx="10621963" cy="1873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67" i="1">
                <a:solidFill>
                  <a:schemeClr val="bg1"/>
                </a:solidFill>
                <a:latin typeface="Avenir Book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r-FR"/>
              <a:t>base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ADF293-3726-9254-6B71-59DB552D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37" y="349908"/>
            <a:ext cx="8595051" cy="8708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F74CE3-0234-5675-0E57-E9483007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7844" y="6356351"/>
            <a:ext cx="2743200" cy="365125"/>
          </a:xfrm>
        </p:spPr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D1911-DE2E-1410-4B14-D2BF19C372CC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B6E351C-C98E-C655-4A1D-005CCE7E3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EEAFC7-E8F8-4844-3B97-7CD39814375C}"/>
              </a:ext>
            </a:extLst>
          </p:cNvPr>
          <p:cNvSpPr txBox="1"/>
          <p:nvPr userDrawn="1"/>
        </p:nvSpPr>
        <p:spPr>
          <a:xfrm>
            <a:off x="3522770" y="6376420"/>
            <a:ext cx="5146463" cy="49244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sz="1200">
                <a:latin typeface="Avenir Book"/>
              </a:rPr>
              <a:t>Source : Baromètre des produits biologiques en France,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89AC5A-41AB-8C97-249E-7C2ABB342A7D}"/>
              </a:ext>
            </a:extLst>
          </p:cNvPr>
          <p:cNvSpPr/>
          <p:nvPr userDrawn="1"/>
        </p:nvSpPr>
        <p:spPr>
          <a:xfrm>
            <a:off x="0" y="4261884"/>
            <a:ext cx="12192000" cy="2078101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146150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3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APPORT_T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C89AC5A-41AB-8C97-249E-7C2ABB342A7D}"/>
              </a:ext>
            </a:extLst>
          </p:cNvPr>
          <p:cNvSpPr/>
          <p:nvPr userDrawn="1"/>
        </p:nvSpPr>
        <p:spPr>
          <a:xfrm>
            <a:off x="4065600" y="2147620"/>
            <a:ext cx="4060800" cy="4176000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5709EF-E40E-1959-7AA7-69225538E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EA3013-D90C-3948-B633-3D72F418EC8A}"/>
              </a:ext>
            </a:extLst>
          </p:cNvPr>
          <p:cNvSpPr/>
          <p:nvPr/>
        </p:nvSpPr>
        <p:spPr>
          <a:xfrm>
            <a:off x="0" y="1492981"/>
            <a:ext cx="10897985" cy="7583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noProof="0">
              <a:latin typeface="Avenir Book"/>
            </a:endParaRP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20DE09FC-D7C8-5447-A490-0A0BE7E2EE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6517" y="1492982"/>
            <a:ext cx="10621467" cy="52982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>
              <a:buNone/>
              <a:defRPr lang="en-GB" sz="1600" b="0" i="0" spc="100" baseline="0" dirty="0" smtClean="0">
                <a:solidFill>
                  <a:schemeClr val="bg1"/>
                </a:solidFill>
                <a:latin typeface="Avenir Book"/>
              </a:defRPr>
            </a:lvl1pPr>
          </a:lstStyle>
          <a:p>
            <a:pPr marL="0" lvl="0"/>
            <a:r>
              <a:rPr lang="fr-FR" noProof="0"/>
              <a:t>“Insérer la question Insérer la question Insérer la question Insérer la question Insérer la question Insérer la question Insérer la question”)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18B8CE-F147-58E6-F441-FBC966DCDC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6225" y="2037415"/>
            <a:ext cx="10621963" cy="1873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67" i="1">
                <a:solidFill>
                  <a:schemeClr val="bg1"/>
                </a:solidFill>
                <a:latin typeface="Avenir Book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r-FR"/>
              <a:t>base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ADF293-3726-9254-6B71-59DB552D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37" y="349908"/>
            <a:ext cx="8595051" cy="8708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F74CE3-0234-5675-0E57-E9483007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7844" y="6356351"/>
            <a:ext cx="2743200" cy="365125"/>
          </a:xfrm>
        </p:spPr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D1911-DE2E-1410-4B14-D2BF19C372CC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B6E351C-C98E-C655-4A1D-005CCE7E3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EEAFC7-E8F8-4844-3B97-7CD39814375C}"/>
              </a:ext>
            </a:extLst>
          </p:cNvPr>
          <p:cNvSpPr txBox="1"/>
          <p:nvPr userDrawn="1"/>
        </p:nvSpPr>
        <p:spPr>
          <a:xfrm>
            <a:off x="3522770" y="6376420"/>
            <a:ext cx="5146463" cy="49244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sz="1200">
                <a:latin typeface="Avenir Book"/>
              </a:rPr>
              <a:t>Source : Baromètre des produits biologiques en France, 2024</a:t>
            </a:r>
          </a:p>
        </p:txBody>
      </p:sp>
    </p:spTree>
    <p:extLst>
      <p:ext uri="{BB962C8B-B14F-4D97-AF65-F5344CB8AC3E}">
        <p14:creationId xmlns:p14="http://schemas.microsoft.com/office/powerpoint/2010/main" val="1615219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3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APPORT_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D5709EF-E40E-1959-7AA7-69225538E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EA3013-D90C-3948-B633-3D72F418EC8A}"/>
              </a:ext>
            </a:extLst>
          </p:cNvPr>
          <p:cNvSpPr/>
          <p:nvPr/>
        </p:nvSpPr>
        <p:spPr>
          <a:xfrm>
            <a:off x="0" y="1492981"/>
            <a:ext cx="10897985" cy="7583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noProof="0">
              <a:latin typeface="Avenir Book"/>
            </a:endParaRP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20DE09FC-D7C8-5447-A490-0A0BE7E2EE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6517" y="1492982"/>
            <a:ext cx="10621467" cy="52982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>
              <a:buNone/>
              <a:defRPr lang="en-GB" sz="1600" b="0" i="0" spc="100" baseline="0" dirty="0" smtClean="0">
                <a:solidFill>
                  <a:schemeClr val="bg1"/>
                </a:solidFill>
                <a:latin typeface="Avenir Book"/>
              </a:defRPr>
            </a:lvl1pPr>
          </a:lstStyle>
          <a:p>
            <a:pPr marL="0" lvl="0"/>
            <a:r>
              <a:rPr lang="fr-FR" noProof="0"/>
              <a:t>“Insérer la question Insérer la question Insérer la question Insérer la question Insérer la question Insérer la question Insérer la question”)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18B8CE-F147-58E6-F441-FBC966DCDC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6225" y="2037415"/>
            <a:ext cx="10621963" cy="1873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67" i="1">
                <a:solidFill>
                  <a:schemeClr val="bg1"/>
                </a:solidFill>
                <a:latin typeface="Avenir Book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r-FR"/>
              <a:t>base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ADF293-3726-9254-6B71-59DB552D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37" y="349908"/>
            <a:ext cx="8595051" cy="8708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F74CE3-0234-5675-0E57-E9483007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7844" y="6356351"/>
            <a:ext cx="2743200" cy="365125"/>
          </a:xfrm>
        </p:spPr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D1911-DE2E-1410-4B14-D2BF19C372CC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B6E351C-C98E-C655-4A1D-005CCE7E3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EEAFC7-E8F8-4844-3B97-7CD39814375C}"/>
              </a:ext>
            </a:extLst>
          </p:cNvPr>
          <p:cNvSpPr txBox="1"/>
          <p:nvPr userDrawn="1"/>
        </p:nvSpPr>
        <p:spPr>
          <a:xfrm>
            <a:off x="3522770" y="6376420"/>
            <a:ext cx="5146463" cy="49244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sz="1200">
                <a:latin typeface="Avenir Book"/>
              </a:rPr>
              <a:t>Source : Baromètre des produits biologiques en France, 2024</a:t>
            </a:r>
          </a:p>
        </p:txBody>
      </p:sp>
    </p:spTree>
    <p:extLst>
      <p:ext uri="{BB962C8B-B14F-4D97-AF65-F5344CB8AC3E}">
        <p14:creationId xmlns:p14="http://schemas.microsoft.com/office/powerpoint/2010/main" val="320679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957533D2-6365-9841-B154-348017304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3507873" cy="1679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38" y="2936795"/>
            <a:ext cx="3228063" cy="984412"/>
          </a:xfrm>
          <a:noFill/>
        </p:spPr>
        <p:txBody>
          <a:bodyPr wrap="square" lIns="0" tIns="0" rIns="0" bIns="0" anchor="ctr" anchorCtr="0">
            <a:noAutofit/>
          </a:bodyPr>
          <a:lstStyle>
            <a:lvl1pPr algn="l">
              <a:defRPr sz="3733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B32F0DD-FBE6-964A-91B7-CF865C250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07873" y="989516"/>
            <a:ext cx="905488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A391BD-CD5D-4C43-A084-E69BF599C2B8}"/>
              </a:ext>
            </a:extLst>
          </p:cNvPr>
          <p:cNvSpPr/>
          <p:nvPr userDrawn="1"/>
        </p:nvSpPr>
        <p:spPr>
          <a:xfrm>
            <a:off x="474600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F797634-7157-F242-BE1A-BFC1E29330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13363" y="989515"/>
            <a:ext cx="3078541" cy="631500"/>
          </a:xfrm>
        </p:spPr>
        <p:txBody>
          <a:bodyPr tIns="72000"/>
          <a:lstStyle>
            <a:lvl1pPr>
              <a:lnSpc>
                <a:spcPct val="90000"/>
              </a:lnSpc>
              <a:spcBef>
                <a:spcPts val="0"/>
              </a:spcBef>
              <a:defRPr sz="1600" b="1" cap="all" baseline="0">
                <a:solidFill>
                  <a:schemeClr val="bg2"/>
                </a:solidFill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45" name="Espace réservé du texte 9">
            <a:extLst>
              <a:ext uri="{FF2B5EF4-FFF2-40B4-BE49-F238E27FC236}">
                <a16:creationId xmlns:a16="http://schemas.microsoft.com/office/drawing/2014/main" id="{89138A5F-9084-A34F-98A5-21B44D3486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07873" y="2067644"/>
            <a:ext cx="905488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46" name="Espace réservé du texte 13">
            <a:extLst>
              <a:ext uri="{FF2B5EF4-FFF2-40B4-BE49-F238E27FC236}">
                <a16:creationId xmlns:a16="http://schemas.microsoft.com/office/drawing/2014/main" id="{AF6C4CD2-B91B-524F-BA2F-38F90CBCD3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3363" y="2067643"/>
            <a:ext cx="3078541" cy="631500"/>
          </a:xfrm>
        </p:spPr>
        <p:txBody>
          <a:bodyPr tIns="72000"/>
          <a:lstStyle>
            <a:lvl1pPr>
              <a:lnSpc>
                <a:spcPct val="80000"/>
              </a:lnSpc>
              <a:spcBef>
                <a:spcPts val="0"/>
              </a:spcBef>
              <a:defRPr lang="fr-FR" sz="1600" b="1" kern="1200" cap="all" baseline="0">
                <a:solidFill>
                  <a:schemeClr val="bg2"/>
                </a:solidFill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49" name="Espace réservé du texte 9">
            <a:extLst>
              <a:ext uri="{FF2B5EF4-FFF2-40B4-BE49-F238E27FC236}">
                <a16:creationId xmlns:a16="http://schemas.microsoft.com/office/drawing/2014/main" id="{17F81E46-BF7C-C644-A9F8-F36BA40E90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07873" y="3141702"/>
            <a:ext cx="905488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50" name="Espace réservé du texte 13">
            <a:extLst>
              <a:ext uri="{FF2B5EF4-FFF2-40B4-BE49-F238E27FC236}">
                <a16:creationId xmlns:a16="http://schemas.microsoft.com/office/drawing/2014/main" id="{0393EADC-7D43-8549-888B-31DB2E35048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13363" y="3141702"/>
            <a:ext cx="3078541" cy="631500"/>
          </a:xfrm>
        </p:spPr>
        <p:txBody>
          <a:bodyPr tIns="72000"/>
          <a:lstStyle>
            <a:lvl1pPr>
              <a:lnSpc>
                <a:spcPct val="80000"/>
              </a:lnSpc>
              <a:spcBef>
                <a:spcPts val="0"/>
              </a:spcBef>
              <a:defRPr lang="fr-FR" sz="1600" b="1" kern="1200" cap="all" baseline="0">
                <a:solidFill>
                  <a:schemeClr val="bg2"/>
                </a:solidFill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53" name="Espace réservé du texte 9">
            <a:extLst>
              <a:ext uri="{FF2B5EF4-FFF2-40B4-BE49-F238E27FC236}">
                <a16:creationId xmlns:a16="http://schemas.microsoft.com/office/drawing/2014/main" id="{4E0F53FF-C859-3B4D-89DD-329849F4ECE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07873" y="4214405"/>
            <a:ext cx="905488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54" name="Espace réservé du texte 13">
            <a:extLst>
              <a:ext uri="{FF2B5EF4-FFF2-40B4-BE49-F238E27FC236}">
                <a16:creationId xmlns:a16="http://schemas.microsoft.com/office/drawing/2014/main" id="{6D5CA5EB-0769-2C41-AA44-DDF68EA7DB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13363" y="4214405"/>
            <a:ext cx="3078541" cy="631500"/>
          </a:xfrm>
        </p:spPr>
        <p:txBody>
          <a:bodyPr tIns="72000"/>
          <a:lstStyle>
            <a:lvl1pPr>
              <a:lnSpc>
                <a:spcPct val="80000"/>
              </a:lnSpc>
              <a:spcBef>
                <a:spcPts val="0"/>
              </a:spcBef>
              <a:defRPr lang="fr-FR" sz="1600" b="1" kern="1200" cap="all" baseline="0">
                <a:solidFill>
                  <a:schemeClr val="bg2"/>
                </a:solidFill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57" name="Espace réservé du texte 9">
            <a:extLst>
              <a:ext uri="{FF2B5EF4-FFF2-40B4-BE49-F238E27FC236}">
                <a16:creationId xmlns:a16="http://schemas.microsoft.com/office/drawing/2014/main" id="{F5E9A924-A282-CE4F-8069-128EBBE619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07873" y="5273949"/>
            <a:ext cx="905488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58" name="Espace réservé du texte 13">
            <a:extLst>
              <a:ext uri="{FF2B5EF4-FFF2-40B4-BE49-F238E27FC236}">
                <a16:creationId xmlns:a16="http://schemas.microsoft.com/office/drawing/2014/main" id="{FF54D909-4018-B34D-AD07-A35BF15891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13363" y="5273949"/>
            <a:ext cx="3078541" cy="631500"/>
          </a:xfrm>
        </p:spPr>
        <p:txBody>
          <a:bodyPr tIns="72000"/>
          <a:lstStyle>
            <a:lvl1pPr>
              <a:lnSpc>
                <a:spcPct val="80000"/>
              </a:lnSpc>
              <a:spcBef>
                <a:spcPts val="0"/>
              </a:spcBef>
              <a:defRPr lang="fr-FR" sz="1600" b="1" kern="1200" cap="all" baseline="0">
                <a:solidFill>
                  <a:schemeClr val="bg2"/>
                </a:solidFill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61" name="Espace réservé du texte 9">
            <a:extLst>
              <a:ext uri="{FF2B5EF4-FFF2-40B4-BE49-F238E27FC236}">
                <a16:creationId xmlns:a16="http://schemas.microsoft.com/office/drawing/2014/main" id="{86CC0286-56DB-FB48-95CB-57AF974F1F1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36116" y="989516"/>
            <a:ext cx="929933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62" name="Espace réservé du texte 13">
            <a:extLst>
              <a:ext uri="{FF2B5EF4-FFF2-40B4-BE49-F238E27FC236}">
                <a16:creationId xmlns:a16="http://schemas.microsoft.com/office/drawing/2014/main" id="{2A6712F5-BC47-3642-A814-B31B363588D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66049" y="989515"/>
            <a:ext cx="3034996" cy="631500"/>
          </a:xfrm>
        </p:spPr>
        <p:txBody>
          <a:bodyPr tIns="72000"/>
          <a:lstStyle>
            <a:lvl1pPr>
              <a:lnSpc>
                <a:spcPct val="80000"/>
              </a:lnSpc>
              <a:spcBef>
                <a:spcPts val="0"/>
              </a:spcBef>
              <a:defRPr lang="fr-FR" sz="1600" b="1" kern="1200" cap="all" baseline="0">
                <a:solidFill>
                  <a:schemeClr val="bg2"/>
                </a:solidFill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64" name="Espace réservé du texte 9">
            <a:extLst>
              <a:ext uri="{FF2B5EF4-FFF2-40B4-BE49-F238E27FC236}">
                <a16:creationId xmlns:a16="http://schemas.microsoft.com/office/drawing/2014/main" id="{0CDD63B6-ABF2-784D-96F4-6244B14ED6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36116" y="2067644"/>
            <a:ext cx="929933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65" name="Espace réservé du texte 13">
            <a:extLst>
              <a:ext uri="{FF2B5EF4-FFF2-40B4-BE49-F238E27FC236}">
                <a16:creationId xmlns:a16="http://schemas.microsoft.com/office/drawing/2014/main" id="{C5405F2E-FA47-4E43-B059-D01E9E2056A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66049" y="2067643"/>
            <a:ext cx="3034996" cy="631500"/>
          </a:xfrm>
        </p:spPr>
        <p:txBody>
          <a:bodyPr tIns="72000"/>
          <a:lstStyle>
            <a:lvl1pPr>
              <a:lnSpc>
                <a:spcPct val="80000"/>
              </a:lnSpc>
              <a:spcBef>
                <a:spcPts val="0"/>
              </a:spcBef>
              <a:defRPr lang="fr-FR" sz="1600" b="1" kern="1200" cap="all" baseline="0">
                <a:solidFill>
                  <a:schemeClr val="bg2"/>
                </a:solidFill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66054F70-E896-6D4B-81DE-B75FEA90470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36116" y="3141702"/>
            <a:ext cx="929933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68" name="Espace réservé du texte 13">
            <a:extLst>
              <a:ext uri="{FF2B5EF4-FFF2-40B4-BE49-F238E27FC236}">
                <a16:creationId xmlns:a16="http://schemas.microsoft.com/office/drawing/2014/main" id="{ACFF4B66-0E17-5F41-B34C-505857C9AC3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666049" y="3141702"/>
            <a:ext cx="3034996" cy="631500"/>
          </a:xfrm>
        </p:spPr>
        <p:txBody>
          <a:bodyPr tIns="72000"/>
          <a:lstStyle>
            <a:lvl1pPr>
              <a:lnSpc>
                <a:spcPct val="80000"/>
              </a:lnSpc>
              <a:spcBef>
                <a:spcPts val="0"/>
              </a:spcBef>
              <a:defRPr lang="fr-FR" sz="1600" b="1" kern="1200" cap="all" baseline="0">
                <a:solidFill>
                  <a:schemeClr val="bg2"/>
                </a:solidFill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70" name="Espace réservé du texte 9">
            <a:extLst>
              <a:ext uri="{FF2B5EF4-FFF2-40B4-BE49-F238E27FC236}">
                <a16:creationId xmlns:a16="http://schemas.microsoft.com/office/drawing/2014/main" id="{1FA3F005-7D2B-2F42-A0B0-75950C61FCC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36116" y="4214405"/>
            <a:ext cx="929933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71" name="Espace réservé du texte 13">
            <a:extLst>
              <a:ext uri="{FF2B5EF4-FFF2-40B4-BE49-F238E27FC236}">
                <a16:creationId xmlns:a16="http://schemas.microsoft.com/office/drawing/2014/main" id="{28313375-77B9-DE42-89F7-A46FECE26B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666049" y="4214405"/>
            <a:ext cx="3034996" cy="631500"/>
          </a:xfrm>
        </p:spPr>
        <p:txBody>
          <a:bodyPr tIns="72000"/>
          <a:lstStyle>
            <a:lvl1pPr>
              <a:lnSpc>
                <a:spcPct val="80000"/>
              </a:lnSpc>
              <a:spcBef>
                <a:spcPts val="0"/>
              </a:spcBef>
              <a:defRPr lang="fr-FR" sz="1600" b="1" kern="1200" cap="all" baseline="0">
                <a:solidFill>
                  <a:schemeClr val="bg2"/>
                </a:solidFill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73" name="Espace réservé du texte 9">
            <a:extLst>
              <a:ext uri="{FF2B5EF4-FFF2-40B4-BE49-F238E27FC236}">
                <a16:creationId xmlns:a16="http://schemas.microsoft.com/office/drawing/2014/main" id="{3A9F209E-FAC5-404E-A781-9C3C1AE6B80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736116" y="5273949"/>
            <a:ext cx="929933" cy="631497"/>
          </a:xfrm>
        </p:spPr>
        <p:txBody>
          <a:bodyPr lIns="0" tIns="0" rIns="108000"/>
          <a:lstStyle>
            <a:lvl1pPr algn="r">
              <a:defRPr sz="4000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74" name="Espace réservé du texte 13">
            <a:extLst>
              <a:ext uri="{FF2B5EF4-FFF2-40B4-BE49-F238E27FC236}">
                <a16:creationId xmlns:a16="http://schemas.microsoft.com/office/drawing/2014/main" id="{55D2A0A4-9038-0C40-98A0-28F8A171073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666049" y="5273949"/>
            <a:ext cx="3034996" cy="631500"/>
          </a:xfrm>
        </p:spPr>
        <p:txBody>
          <a:bodyPr tIns="72000"/>
          <a:lstStyle>
            <a:lvl1pPr>
              <a:lnSpc>
                <a:spcPct val="80000"/>
              </a:lnSpc>
              <a:spcBef>
                <a:spcPts val="0"/>
              </a:spcBef>
              <a:defRPr lang="fr-FR" sz="1600" b="1" kern="1200" cap="all" baseline="0">
                <a:solidFill>
                  <a:schemeClr val="bg2"/>
                </a:solidFill>
                <a:latin typeface="Avenir Book"/>
                <a:ea typeface="+mn-ea"/>
                <a:cs typeface="+mn-cs"/>
              </a:defRPr>
            </a:lvl1pPr>
            <a:lvl2pPr marL="14817" indent="0">
              <a:spcBef>
                <a:spcPts val="267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2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sous-partie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75" name="Date Placeholder 3">
            <a:extLst>
              <a:ext uri="{FF2B5EF4-FFF2-40B4-BE49-F238E27FC236}">
                <a16:creationId xmlns:a16="http://schemas.microsoft.com/office/drawing/2014/main" id="{68D7C676-051D-3E4B-9508-397F7DCB4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6684" y="5834152"/>
            <a:ext cx="2743200" cy="365125"/>
          </a:xfrm>
        </p:spPr>
        <p:txBody>
          <a:bodyPr lIns="0" tIns="0" rIns="0" bIns="0" anchor="b" anchorCtr="0"/>
          <a:lstStyle>
            <a:lvl1pPr>
              <a:defRPr sz="1867">
                <a:solidFill>
                  <a:schemeClr val="tx2"/>
                </a:solidFill>
              </a:defRPr>
            </a:lvl1pPr>
          </a:lstStyle>
          <a:p>
            <a:fld id="{53D4A07B-0F5E-0B4F-82A2-EC268DE920C0}" type="datetime4">
              <a:rPr lang="fr-FR" smtClean="0"/>
              <a:pPr/>
              <a:t>28 février 2024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53ABD69-0EEB-3117-75C5-5EA8A9096E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288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bati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78DDA0-7163-74CB-B3AD-322F35B59D26}"/>
              </a:ext>
            </a:extLst>
          </p:cNvPr>
          <p:cNvSpPr/>
          <p:nvPr userDrawn="1"/>
        </p:nvSpPr>
        <p:spPr>
          <a:xfrm>
            <a:off x="6095973" y="2147337"/>
            <a:ext cx="6096000" cy="4176283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5709EF-E40E-1959-7AA7-69225538E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EA3013-D90C-3948-B633-3D72F418EC8A}"/>
              </a:ext>
            </a:extLst>
          </p:cNvPr>
          <p:cNvSpPr/>
          <p:nvPr/>
        </p:nvSpPr>
        <p:spPr>
          <a:xfrm>
            <a:off x="0" y="1492981"/>
            <a:ext cx="10897985" cy="7583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noProof="0">
              <a:latin typeface="Avenir Book"/>
            </a:endParaRP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20DE09FC-D7C8-5447-A490-0A0BE7E2EE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6517" y="1492982"/>
            <a:ext cx="10621467" cy="52982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>
              <a:buNone/>
              <a:defRPr lang="en-GB" sz="1600" b="0" i="0" spc="100" baseline="0" dirty="0" smtClean="0">
                <a:solidFill>
                  <a:schemeClr val="bg1"/>
                </a:solidFill>
                <a:latin typeface="Avenir Book"/>
              </a:defRPr>
            </a:lvl1pPr>
          </a:lstStyle>
          <a:p>
            <a:pPr marL="0" lvl="0"/>
            <a:r>
              <a:rPr lang="fr-FR" noProof="0"/>
              <a:t>“Insérer la question Insérer la question Insérer la question Insérer la question Insérer la question Insérer la question Insérer la question”)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18B8CE-F147-58E6-F441-FBC966DCDC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6225" y="2037415"/>
            <a:ext cx="10621963" cy="1873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67" i="1">
                <a:solidFill>
                  <a:schemeClr val="bg1"/>
                </a:solidFill>
                <a:latin typeface="Avenir Book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r-FR"/>
              <a:t>base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ADF293-3726-9254-6B71-59DB552D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37" y="349908"/>
            <a:ext cx="8595051" cy="8708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F74CE3-0234-5675-0E57-E9483007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7844" y="6356351"/>
            <a:ext cx="2743200" cy="365125"/>
          </a:xfrm>
        </p:spPr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D1911-DE2E-1410-4B14-D2BF19C372CC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B6E351C-C98E-C655-4A1D-005CCE7E3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EEAFC7-E8F8-4844-3B97-7CD39814375C}"/>
              </a:ext>
            </a:extLst>
          </p:cNvPr>
          <p:cNvSpPr txBox="1"/>
          <p:nvPr userDrawn="1"/>
        </p:nvSpPr>
        <p:spPr>
          <a:xfrm>
            <a:off x="3522770" y="6376420"/>
            <a:ext cx="5146463" cy="49244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sz="1200">
                <a:latin typeface="Avenir Book"/>
              </a:rPr>
              <a:t>Source : Baromètre des produits biologiques en France, 2024</a:t>
            </a:r>
          </a:p>
        </p:txBody>
      </p:sp>
      <p:pic>
        <p:nvPicPr>
          <p:cNvPr id="8" name="Google Shape;711;p3" descr="A picture containing light&#10;&#10;Description automatically generated">
            <a:extLst>
              <a:ext uri="{FF2B5EF4-FFF2-40B4-BE49-F238E27FC236}">
                <a16:creationId xmlns:a16="http://schemas.microsoft.com/office/drawing/2014/main" id="{5C7121B7-CDA0-FCE6-BE60-571AE00C8016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4">
            <a:alphaModFix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114203" y="2358303"/>
            <a:ext cx="865608" cy="96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12;p3" descr="A picture containing light&#10;&#10;Description automatically generated">
            <a:extLst>
              <a:ext uri="{FF2B5EF4-FFF2-40B4-BE49-F238E27FC236}">
                <a16:creationId xmlns:a16="http://schemas.microsoft.com/office/drawing/2014/main" id="{88E8861E-8461-DCDF-BC69-9CFBE38F9A07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4">
            <a:alphaModFix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 flipH="1">
            <a:off x="5154403" y="5282643"/>
            <a:ext cx="865608" cy="96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711;p3" descr="A picture containing light&#10;&#10;Description automatically generated">
            <a:extLst>
              <a:ext uri="{FF2B5EF4-FFF2-40B4-BE49-F238E27FC236}">
                <a16:creationId xmlns:a16="http://schemas.microsoft.com/office/drawing/2014/main" id="{2A15CD08-D7D9-44EB-4218-DC937B863728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4">
            <a:alphaModFix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6231685" y="2358303"/>
            <a:ext cx="865608" cy="96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712;p3" descr="A picture containing light&#10;&#10;Description automatically generated">
            <a:extLst>
              <a:ext uri="{FF2B5EF4-FFF2-40B4-BE49-F238E27FC236}">
                <a16:creationId xmlns:a16="http://schemas.microsoft.com/office/drawing/2014/main" id="{19AEC8FC-701B-B88D-D713-477AE8AD9CB2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4">
            <a:alphaModFix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 flipH="1">
            <a:off x="11271885" y="5282643"/>
            <a:ext cx="865608" cy="962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9610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3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bati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78DDA0-7163-74CB-B3AD-322F35B59D26}"/>
              </a:ext>
            </a:extLst>
          </p:cNvPr>
          <p:cNvSpPr/>
          <p:nvPr userDrawn="1"/>
        </p:nvSpPr>
        <p:spPr>
          <a:xfrm>
            <a:off x="6095973" y="2147337"/>
            <a:ext cx="6096000" cy="4176283"/>
          </a:xfrm>
          <a:prstGeom prst="rect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5709EF-E40E-1959-7AA7-69225538E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EA3013-D90C-3948-B633-3D72F418EC8A}"/>
              </a:ext>
            </a:extLst>
          </p:cNvPr>
          <p:cNvSpPr/>
          <p:nvPr/>
        </p:nvSpPr>
        <p:spPr>
          <a:xfrm>
            <a:off x="0" y="1492981"/>
            <a:ext cx="10897985" cy="7583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noProof="0">
              <a:latin typeface="Avenir Book"/>
            </a:endParaRP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20DE09FC-D7C8-5447-A490-0A0BE7E2EE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6517" y="1492982"/>
            <a:ext cx="10621467" cy="52982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>
              <a:buNone/>
              <a:defRPr lang="en-GB" sz="1600" b="0" i="0" spc="100" baseline="0" dirty="0" smtClean="0">
                <a:solidFill>
                  <a:schemeClr val="bg1"/>
                </a:solidFill>
                <a:latin typeface="Avenir Book"/>
              </a:defRPr>
            </a:lvl1pPr>
          </a:lstStyle>
          <a:p>
            <a:pPr marL="0" lvl="0"/>
            <a:r>
              <a:rPr lang="fr-FR" noProof="0"/>
              <a:t>“Insérer la question Insérer la question Insérer la question Insérer la question Insérer la question Insérer la question Insérer la question”)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18B8CE-F147-58E6-F441-FBC966DCDC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6225" y="2037415"/>
            <a:ext cx="10621963" cy="1873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67" i="1">
                <a:solidFill>
                  <a:schemeClr val="bg1"/>
                </a:solidFill>
                <a:latin typeface="Avenir Book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r-FR"/>
              <a:t>base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ADF293-3726-9254-6B71-59DB552D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37" y="349908"/>
            <a:ext cx="8595051" cy="8708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F74CE3-0234-5675-0E57-E9483007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7844" y="6356351"/>
            <a:ext cx="2743200" cy="365125"/>
          </a:xfrm>
        </p:spPr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D1911-DE2E-1410-4B14-D2BF19C372CC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B6E351C-C98E-C655-4A1D-005CCE7E3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EEAFC7-E8F8-4844-3B97-7CD39814375C}"/>
              </a:ext>
            </a:extLst>
          </p:cNvPr>
          <p:cNvSpPr txBox="1"/>
          <p:nvPr userDrawn="1"/>
        </p:nvSpPr>
        <p:spPr>
          <a:xfrm>
            <a:off x="3522770" y="6376420"/>
            <a:ext cx="5146463" cy="49244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sz="1200">
                <a:latin typeface="Avenir Book"/>
              </a:rPr>
              <a:t>Source : Baromètre des produits biologiques en France, 2024</a:t>
            </a:r>
          </a:p>
        </p:txBody>
      </p:sp>
      <p:pic>
        <p:nvPicPr>
          <p:cNvPr id="8" name="Google Shape;711;p3" descr="A picture containing light&#10;&#10;Description automatically generated">
            <a:extLst>
              <a:ext uri="{FF2B5EF4-FFF2-40B4-BE49-F238E27FC236}">
                <a16:creationId xmlns:a16="http://schemas.microsoft.com/office/drawing/2014/main" id="{5C7121B7-CDA0-FCE6-BE60-571AE00C8016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4">
            <a:alphaModFix/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114203" y="2358303"/>
            <a:ext cx="865608" cy="96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12;p3" descr="A picture containing light&#10;&#10;Description automatically generated">
            <a:extLst>
              <a:ext uri="{FF2B5EF4-FFF2-40B4-BE49-F238E27FC236}">
                <a16:creationId xmlns:a16="http://schemas.microsoft.com/office/drawing/2014/main" id="{88E8861E-8461-DCDF-BC69-9CFBE38F9A07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4">
            <a:alphaModFix/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/>
        </p:blipFill>
        <p:spPr>
          <a:xfrm flipH="1">
            <a:off x="5154403" y="5282643"/>
            <a:ext cx="865608" cy="96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711;p3" descr="A picture containing light&#10;&#10;Description automatically generated">
            <a:extLst>
              <a:ext uri="{FF2B5EF4-FFF2-40B4-BE49-F238E27FC236}">
                <a16:creationId xmlns:a16="http://schemas.microsoft.com/office/drawing/2014/main" id="{2A15CD08-D7D9-44EB-4218-DC937B863728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4">
            <a:alphaModFix/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6231685" y="2358303"/>
            <a:ext cx="865608" cy="96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712;p3" descr="A picture containing light&#10;&#10;Description automatically generated">
            <a:extLst>
              <a:ext uri="{FF2B5EF4-FFF2-40B4-BE49-F238E27FC236}">
                <a16:creationId xmlns:a16="http://schemas.microsoft.com/office/drawing/2014/main" id="{19AEC8FC-701B-B88D-D713-477AE8AD9CB2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4">
            <a:alphaModFix/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/>
        </p:blipFill>
        <p:spPr>
          <a:xfrm flipH="1">
            <a:off x="11271885" y="5282643"/>
            <a:ext cx="865608" cy="962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3882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art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3B82D4AF-AD0E-8E41-97C0-9E52579DC0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704A1EBA-1707-FB48-BDC2-7C4620AB88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937" y="1411705"/>
            <a:ext cx="11227200" cy="4911915"/>
          </a:xfrm>
          <a:solidFill>
            <a:schemeClr val="accent1">
              <a:lumMod val="40000"/>
              <a:lumOff val="60000"/>
            </a:schemeClr>
          </a:solidFill>
        </p:spPr>
        <p:txBody>
          <a:bodyPr lIns="720000" tIns="720000" rIns="720000" bIns="720000" anchor="t" anchorCtr="0">
            <a:normAutofit/>
          </a:bodyPr>
          <a:lstStyle>
            <a:lvl1pPr marL="0" indent="0" algn="r">
              <a:buNone/>
              <a:defRPr sz="16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votre image ici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17580" y="2627086"/>
            <a:ext cx="7344568" cy="1802833"/>
          </a:xfrm>
          <a:noFill/>
        </p:spPr>
        <p:txBody>
          <a:bodyPr lIns="0" tIns="0" rIns="0" bIns="0" anchor="b">
            <a:noAutofit/>
          </a:bodyPr>
          <a:lstStyle>
            <a:lvl1pPr algn="l">
              <a:defRPr sz="4800" cap="all" baseline="0">
                <a:solidFill>
                  <a:schemeClr val="bg1"/>
                </a:solidFill>
                <a:highlight>
                  <a:srgbClr val="99C221"/>
                </a:highlight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7580" y="4430666"/>
            <a:ext cx="7344568" cy="1015629"/>
          </a:xfr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2"/>
                </a:solidFill>
                <a:highlight>
                  <a:srgbClr val="FFFFFF"/>
                </a:highlight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DF28DD-2510-9F45-9CBF-18D753D38BAF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D350E48-BD5F-EB41-B6D7-A6BBFD37E9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328396" y="2301708"/>
            <a:ext cx="2712007" cy="2366433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buNone/>
              <a:defRPr sz="12533" b="1" spc="-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D963913-94B1-DAE3-AC3B-BDD0F9EFB8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04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art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704A1EBA-1707-FB48-BDC2-7C4620AB88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937" y="1411705"/>
            <a:ext cx="11227200" cy="4911915"/>
          </a:xfrm>
          <a:solidFill>
            <a:schemeClr val="accent1">
              <a:lumMod val="40000"/>
              <a:lumOff val="60000"/>
            </a:schemeClr>
          </a:solidFill>
        </p:spPr>
        <p:txBody>
          <a:bodyPr lIns="720000" tIns="720000" rIns="720000" bIns="720000" anchor="t" anchorCtr="0">
            <a:normAutofit/>
          </a:bodyPr>
          <a:lstStyle>
            <a:lvl1pPr marL="0" indent="0" algn="r">
              <a:buNone/>
              <a:defRPr sz="1600" i="1">
                <a:solidFill>
                  <a:schemeClr val="tx1"/>
                </a:solidFill>
              </a:defRPr>
            </a:lvl1pPr>
          </a:lstStyle>
          <a:p>
            <a:r>
              <a:rPr lang="fr-FR"/>
              <a:t>Insérez votre image ici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17580" y="2627086"/>
            <a:ext cx="7344568" cy="1802833"/>
          </a:xfrm>
          <a:noFill/>
        </p:spPr>
        <p:txBody>
          <a:bodyPr lIns="0" tIns="0" rIns="0" bIns="0" anchor="b">
            <a:noAutofit/>
          </a:bodyPr>
          <a:lstStyle>
            <a:lvl1pPr algn="l">
              <a:defRPr sz="4800" cap="all" baseline="0">
                <a:solidFill>
                  <a:schemeClr val="bg1"/>
                </a:solidFill>
                <a:highlight>
                  <a:srgbClr val="46724B"/>
                </a:highlight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7580" y="4430666"/>
            <a:ext cx="7344568" cy="1015629"/>
          </a:xfr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2"/>
                </a:solidFill>
                <a:highlight>
                  <a:srgbClr val="FFFFFF"/>
                </a:highlight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CD980-A213-AB4B-BFA8-636C1B7513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DF28DD-2510-9F45-9CBF-18D753D38BAF}"/>
              </a:ext>
            </a:extLst>
          </p:cNvPr>
          <p:cNvSpPr/>
          <p:nvPr userDrawn="1"/>
        </p:nvSpPr>
        <p:spPr>
          <a:xfrm>
            <a:off x="467937" y="6323620"/>
            <a:ext cx="11227200" cy="5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venir Book"/>
            </a:endParaRP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D350E48-BD5F-EB41-B6D7-A6BBFD37E9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328396" y="2301708"/>
            <a:ext cx="2712007" cy="2366433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buNone/>
              <a:defRPr sz="12533" b="1" spc="-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##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6B7BC93-6776-9D4E-983F-BC51AED1E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617580" cy="14243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E00D9A8-E4DC-4AEF-4442-29AE2B8F1D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134" y="6438787"/>
            <a:ext cx="1208964" cy="3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20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4601" y="1258395"/>
            <a:ext cx="11226444" cy="1325563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602" y="2881175"/>
            <a:ext cx="11226445" cy="25029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</a:defRPr>
            </a:lvl1pPr>
          </a:lstStyle>
          <a:p>
            <a:fld id="{A3BB6D23-955F-3442-835E-92D7180D7B49}" type="datetime4">
              <a:rPr lang="fr-FR" smtClean="0"/>
              <a:pPr/>
              <a:t>28 février 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7844" y="6356351"/>
            <a:ext cx="2743200" cy="365125"/>
          </a:xfrm>
          <a:prstGeom prst="rect">
            <a:avLst/>
          </a:prstGeom>
        </p:spPr>
        <p:txBody>
          <a:bodyPr vert="horz" lIns="0" tIns="36000" rIns="0" bIns="36000" rtlCol="0" anchor="ctr"/>
          <a:lstStyle>
            <a:lvl1pPr algn="r">
              <a:defRPr sz="1200">
                <a:solidFill>
                  <a:schemeClr val="bg2"/>
                </a:solidFill>
                <a:latin typeface="Avenir Book"/>
              </a:defRPr>
            </a:lvl1pPr>
          </a:lstStyle>
          <a:p>
            <a:fld id="{D57CD980-A213-AB4B-BFA8-636C1B75133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1311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708" r:id="rId19"/>
    <p:sldLayoutId id="2147483679" r:id="rId20"/>
    <p:sldLayoutId id="2147483680" r:id="rId21"/>
    <p:sldLayoutId id="2147483681" r:id="rId22"/>
    <p:sldLayoutId id="2147483682" r:id="rId23"/>
    <p:sldLayoutId id="2147483683" r:id="rId24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5067" b="1" kern="1200">
          <a:solidFill>
            <a:schemeClr val="bg2"/>
          </a:solidFill>
          <a:latin typeface="Avenir Book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67" kern="1200">
          <a:solidFill>
            <a:schemeClr val="tx2"/>
          </a:solidFill>
          <a:latin typeface="Avenir Book"/>
          <a:ea typeface="+mn-ea"/>
          <a:cs typeface="+mn-cs"/>
        </a:defRPr>
      </a:lvl1pPr>
      <a:lvl2pPr marL="302676" indent="-287859" algn="l" defTabSz="914377" rtl="0" eaLnBrk="1" latinLnBrk="0" hangingPunct="1">
        <a:lnSpc>
          <a:spcPct val="90000"/>
        </a:lnSpc>
        <a:spcBef>
          <a:spcPts val="1067"/>
        </a:spcBef>
        <a:buSzPct val="120000"/>
        <a:buFontTx/>
        <a:buBlip>
          <a:blip r:embed="rId26"/>
        </a:buBlip>
        <a:tabLst/>
        <a:defRPr sz="1600" b="1" kern="1200">
          <a:solidFill>
            <a:schemeClr val="tx1"/>
          </a:solidFill>
          <a:latin typeface="Avenir Book"/>
          <a:ea typeface="+mn-ea"/>
          <a:cs typeface="+mn-cs"/>
        </a:defRPr>
      </a:lvl2pPr>
      <a:lvl3pPr marL="6351" indent="0" algn="l" defTabSz="914377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None/>
        <a:tabLst/>
        <a:defRPr sz="1600" kern="1200">
          <a:solidFill>
            <a:schemeClr val="tx1"/>
          </a:solidFill>
          <a:latin typeface="Avenir Book"/>
          <a:ea typeface="+mn-ea"/>
          <a:cs typeface="+mn-cs"/>
        </a:defRPr>
      </a:lvl3pPr>
      <a:lvl4pPr marL="654034" indent="-103715" algn="l" defTabSz="914377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1333" kern="1200">
          <a:solidFill>
            <a:schemeClr val="tx1"/>
          </a:solidFill>
          <a:latin typeface="Avenir Book"/>
          <a:ea typeface="+mn-ea"/>
          <a:cs typeface="+mn-cs"/>
        </a:defRPr>
      </a:lvl4pPr>
      <a:lvl5pPr marL="829713" indent="-112181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venir Book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4601" y="1258395"/>
            <a:ext cx="11226444" cy="1325563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602" y="2881175"/>
            <a:ext cx="11226445" cy="25029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</a:defRPr>
            </a:lvl1pPr>
          </a:lstStyle>
          <a:p>
            <a:fld id="{A3BB6D23-955F-3442-835E-92D7180D7B49}" type="datetime4">
              <a:rPr lang="fr-FR" smtClean="0"/>
              <a:pPr/>
              <a:t>28 février 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7844" y="6356351"/>
            <a:ext cx="2743200" cy="365125"/>
          </a:xfrm>
          <a:prstGeom prst="rect">
            <a:avLst/>
          </a:prstGeom>
        </p:spPr>
        <p:txBody>
          <a:bodyPr vert="horz" lIns="0" tIns="36000" rIns="0" bIns="36000" rtlCol="0" anchor="ctr"/>
          <a:lstStyle>
            <a:lvl1pPr algn="r">
              <a:defRPr sz="1200">
                <a:solidFill>
                  <a:schemeClr val="bg2"/>
                </a:solidFill>
                <a:latin typeface="Avenir Book"/>
              </a:defRPr>
            </a:lvl1pPr>
          </a:lstStyle>
          <a:p>
            <a:fld id="{D57CD980-A213-AB4B-BFA8-636C1B75133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72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5067" b="1" kern="1200">
          <a:solidFill>
            <a:schemeClr val="bg2"/>
          </a:solidFill>
          <a:latin typeface="Avenir Book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67" kern="1200">
          <a:solidFill>
            <a:schemeClr val="tx2"/>
          </a:solidFill>
          <a:latin typeface="Avenir Book"/>
          <a:ea typeface="+mn-ea"/>
          <a:cs typeface="+mn-cs"/>
        </a:defRPr>
      </a:lvl1pPr>
      <a:lvl2pPr marL="302676" indent="-287859" algn="l" defTabSz="914377" rtl="0" eaLnBrk="1" latinLnBrk="0" hangingPunct="1">
        <a:lnSpc>
          <a:spcPct val="90000"/>
        </a:lnSpc>
        <a:spcBef>
          <a:spcPts val="1067"/>
        </a:spcBef>
        <a:buSzPct val="120000"/>
        <a:buFontTx/>
        <a:buBlip>
          <a:blip r:embed="rId25"/>
        </a:buBlip>
        <a:tabLst/>
        <a:defRPr sz="1600" b="1" kern="1200">
          <a:solidFill>
            <a:schemeClr val="tx1"/>
          </a:solidFill>
          <a:latin typeface="Avenir Book"/>
          <a:ea typeface="+mn-ea"/>
          <a:cs typeface="+mn-cs"/>
        </a:defRPr>
      </a:lvl2pPr>
      <a:lvl3pPr marL="6351" indent="0" algn="l" defTabSz="914377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None/>
        <a:tabLst/>
        <a:defRPr sz="1600" kern="1200">
          <a:solidFill>
            <a:schemeClr val="tx1"/>
          </a:solidFill>
          <a:latin typeface="Avenir Book"/>
          <a:ea typeface="+mn-ea"/>
          <a:cs typeface="+mn-cs"/>
        </a:defRPr>
      </a:lvl3pPr>
      <a:lvl4pPr marL="654034" indent="-103715" algn="l" defTabSz="914377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1333" kern="1200">
          <a:solidFill>
            <a:schemeClr val="tx1"/>
          </a:solidFill>
          <a:latin typeface="Avenir Book"/>
          <a:ea typeface="+mn-ea"/>
          <a:cs typeface="+mn-cs"/>
        </a:defRPr>
      </a:lvl4pPr>
      <a:lvl5pPr marL="829713" indent="-112181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venir Book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4601" y="1258395"/>
            <a:ext cx="11226444" cy="1325563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601" y="2881175"/>
            <a:ext cx="11226445" cy="25029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</a:defRPr>
            </a:lvl1pPr>
          </a:lstStyle>
          <a:p>
            <a:fld id="{A3BB6D23-955F-3442-835E-92D7180D7B49}" type="datetime4">
              <a:rPr lang="fr-FR" smtClean="0"/>
              <a:pPr/>
              <a:t>28 février 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7844" y="6356351"/>
            <a:ext cx="2743200" cy="365125"/>
          </a:xfrm>
          <a:prstGeom prst="rect">
            <a:avLst/>
          </a:prstGeom>
        </p:spPr>
        <p:txBody>
          <a:bodyPr vert="horz" lIns="0" tIns="36000" rIns="0" bIns="36000" rtlCol="0" anchor="ctr"/>
          <a:lstStyle>
            <a:lvl1pPr algn="r">
              <a:defRPr sz="1200">
                <a:solidFill>
                  <a:schemeClr val="bg2"/>
                </a:solidFill>
                <a:latin typeface="Avenir Book"/>
              </a:defRPr>
            </a:lvl1pPr>
          </a:lstStyle>
          <a:p>
            <a:fld id="{D57CD980-A213-AB4B-BFA8-636C1B75133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9751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5067" b="1" kern="1200">
          <a:solidFill>
            <a:schemeClr val="bg2"/>
          </a:solidFill>
          <a:latin typeface="Avenir Book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67" kern="1200">
          <a:solidFill>
            <a:schemeClr val="tx2"/>
          </a:solidFill>
          <a:latin typeface="Avenir Book"/>
          <a:ea typeface="+mn-ea"/>
          <a:cs typeface="+mn-cs"/>
        </a:defRPr>
      </a:lvl1pPr>
      <a:lvl2pPr marL="302676" indent="-287859" algn="l" defTabSz="914377" rtl="0" eaLnBrk="1" latinLnBrk="0" hangingPunct="1">
        <a:lnSpc>
          <a:spcPct val="90000"/>
        </a:lnSpc>
        <a:spcBef>
          <a:spcPts val="1067"/>
        </a:spcBef>
        <a:buSzPct val="120000"/>
        <a:buFontTx/>
        <a:buBlip>
          <a:blip r:embed="rId26"/>
        </a:buBlip>
        <a:tabLst/>
        <a:defRPr sz="1600" b="1" kern="1200">
          <a:solidFill>
            <a:schemeClr val="tx1"/>
          </a:solidFill>
          <a:latin typeface="Avenir Book"/>
          <a:ea typeface="+mn-ea"/>
          <a:cs typeface="+mn-cs"/>
        </a:defRPr>
      </a:lvl2pPr>
      <a:lvl3pPr marL="6351" indent="0" algn="l" defTabSz="914377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None/>
        <a:tabLst/>
        <a:defRPr sz="1600" kern="1200">
          <a:solidFill>
            <a:schemeClr val="tx1"/>
          </a:solidFill>
          <a:latin typeface="Avenir Book"/>
          <a:ea typeface="+mn-ea"/>
          <a:cs typeface="+mn-cs"/>
        </a:defRPr>
      </a:lvl3pPr>
      <a:lvl4pPr marL="654034" indent="-103715" algn="l" defTabSz="914377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1333" kern="1200">
          <a:solidFill>
            <a:schemeClr val="tx1"/>
          </a:solidFill>
          <a:latin typeface="Avenir Book"/>
          <a:ea typeface="+mn-ea"/>
          <a:cs typeface="+mn-cs"/>
        </a:defRPr>
      </a:lvl4pPr>
      <a:lvl5pPr marL="829713" indent="-112181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venir Book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a.crozet@lobsoco.com" TargetMode="External"/><Relationship Id="rId2" Type="http://schemas.openxmlformats.org/officeDocument/2006/relationships/hyperlink" Target="mailto:g.gault@lobsoco.com" TargetMode="External"/><Relationship Id="rId1" Type="http://schemas.openxmlformats.org/officeDocument/2006/relationships/slideLayout" Target="../slideLayouts/slideLayout63.xml"/><Relationship Id="rId4" Type="http://schemas.openxmlformats.org/officeDocument/2006/relationships/hyperlink" Target="mailto:agence-bio@havas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7F45A3EE-CFA5-C642-BB65-C35FA52B37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D3A396F3-A0C3-DB45-8A11-E8249001D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937" y="2815773"/>
            <a:ext cx="7870152" cy="1614147"/>
          </a:xfrm>
        </p:spPr>
        <p:txBody>
          <a:bodyPr/>
          <a:lstStyle/>
          <a:p>
            <a:r>
              <a:rPr lang="fr-FR"/>
              <a:t>Baromètre des produits biologiques en France - 2024</a:t>
            </a:r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D8A607B1-9F3C-5641-8F6E-0AB5C827D0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/>
              <a:t>Consommation et Perception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6FFC9B-6D5A-2C4B-8491-A48E5C77AC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7779" y="5776328"/>
            <a:ext cx="2743200" cy="365125"/>
          </a:xfrm>
        </p:spPr>
        <p:txBody>
          <a:bodyPr/>
          <a:lstStyle/>
          <a:p>
            <a:r>
              <a:rPr lang="fr-FR" dirty="0"/>
              <a:t>Présentation à la presse</a:t>
            </a:r>
          </a:p>
        </p:txBody>
      </p:sp>
    </p:spTree>
    <p:extLst>
      <p:ext uri="{BB962C8B-B14F-4D97-AF65-F5344CB8AC3E}">
        <p14:creationId xmlns:p14="http://schemas.microsoft.com/office/powerpoint/2010/main" val="1263086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25">
            <a:extLst>
              <a:ext uri="{FF2B5EF4-FFF2-40B4-BE49-F238E27FC236}">
                <a16:creationId xmlns:a16="http://schemas.microsoft.com/office/drawing/2014/main" id="{FAE3B602-AF57-5D95-2A45-B6D76204EA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0413764"/>
              </p:ext>
            </p:extLst>
          </p:nvPr>
        </p:nvGraphicFramePr>
        <p:xfrm>
          <a:off x="414242" y="2711692"/>
          <a:ext cx="10761844" cy="3656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B434728-CE48-4E57-12DF-67AA198B68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/>
              <a:t>Diriez-vous que vous avez assez d’informations concernant… ?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763838EC-B837-CE22-EFE9-27CEEA12EA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/>
              <a:t>Base totale, n=4000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DE8612E-D17B-89D9-97AD-20AAA3544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37" y="349908"/>
            <a:ext cx="9475779" cy="870857"/>
          </a:xfrm>
        </p:spPr>
        <p:txBody>
          <a:bodyPr>
            <a:normAutofit/>
          </a:bodyPr>
          <a:lstStyle/>
          <a:p>
            <a:r>
              <a:rPr lang="fr-FR" dirty="0"/>
              <a:t>Un recul de la connaissance des Français sur les garanties du bio en matière d’impact sur la santé et sur l’environnement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E1CEAB-A7DA-3DBE-8D47-C44065AD40AE}"/>
              </a:ext>
            </a:extLst>
          </p:cNvPr>
          <p:cNvSpPr/>
          <p:nvPr/>
        </p:nvSpPr>
        <p:spPr>
          <a:xfrm>
            <a:off x="-1" y="2322688"/>
            <a:ext cx="2179200" cy="544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b="1">
                <a:latin typeface="Avenir Book"/>
              </a:rPr>
              <a:t>Pas du tout d’accord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B5D4D2-117E-1465-DE23-F72013733F49}"/>
              </a:ext>
            </a:extLst>
          </p:cNvPr>
          <p:cNvSpPr/>
          <p:nvPr/>
        </p:nvSpPr>
        <p:spPr>
          <a:xfrm>
            <a:off x="2180501" y="2322688"/>
            <a:ext cx="2179200" cy="5441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609585" algn="ctr"/>
            <a:r>
              <a:rPr lang="fr-FR" sz="1333" b="1">
                <a:solidFill>
                  <a:schemeClr val="tx1"/>
                </a:solidFill>
                <a:latin typeface="Avenir Book"/>
              </a:rPr>
              <a:t>Plutôt pas d’accord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5CEF2C-0946-8E5E-2033-4648A9E6E2A6}"/>
              </a:ext>
            </a:extLst>
          </p:cNvPr>
          <p:cNvSpPr/>
          <p:nvPr/>
        </p:nvSpPr>
        <p:spPr>
          <a:xfrm>
            <a:off x="4357995" y="2322688"/>
            <a:ext cx="2179200" cy="544173"/>
          </a:xfrm>
          <a:prstGeom prst="rect">
            <a:avLst/>
          </a:prstGeom>
          <a:solidFill>
            <a:srgbClr val="99C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b="1">
                <a:solidFill>
                  <a:schemeClr val="bg1"/>
                </a:solidFill>
                <a:latin typeface="Avenir Book"/>
              </a:rPr>
              <a:t>Plutôt d’accord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4BC1C4-2715-9CAC-0E4F-F856D0E15FA5}"/>
              </a:ext>
            </a:extLst>
          </p:cNvPr>
          <p:cNvSpPr/>
          <p:nvPr/>
        </p:nvSpPr>
        <p:spPr>
          <a:xfrm>
            <a:off x="6535488" y="2322688"/>
            <a:ext cx="2179200" cy="5441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b="1">
                <a:latin typeface="Avenir Book"/>
              </a:rPr>
              <a:t>Tout à fait d’accord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80EBC2-9FFE-F953-EFB3-332A7B807B1F}"/>
              </a:ext>
            </a:extLst>
          </p:cNvPr>
          <p:cNvSpPr/>
          <p:nvPr/>
        </p:nvSpPr>
        <p:spPr>
          <a:xfrm>
            <a:off x="8717396" y="2322688"/>
            <a:ext cx="2179200" cy="5441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b="1">
                <a:solidFill>
                  <a:schemeClr val="tx1"/>
                </a:solidFill>
                <a:latin typeface="Avenir Book"/>
              </a:rPr>
              <a:t>Ne se sent pas concerné</a:t>
            </a:r>
          </a:p>
        </p:txBody>
      </p:sp>
      <p:graphicFrame>
        <p:nvGraphicFramePr>
          <p:cNvPr id="31" name="Tableau 31">
            <a:extLst>
              <a:ext uri="{FF2B5EF4-FFF2-40B4-BE49-F238E27FC236}">
                <a16:creationId xmlns:a16="http://schemas.microsoft.com/office/drawing/2014/main" id="{7E02FCFE-8851-2843-F72D-6924259EF6E0}"/>
              </a:ext>
            </a:extLst>
          </p:cNvPr>
          <p:cNvGraphicFramePr>
            <a:graphicFrameLocks noGrp="1"/>
          </p:cNvGraphicFramePr>
          <p:nvPr/>
        </p:nvGraphicFramePr>
        <p:xfrm>
          <a:off x="10993120" y="2413064"/>
          <a:ext cx="690880" cy="3903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880">
                  <a:extLst>
                    <a:ext uri="{9D8B030D-6E8A-4147-A177-3AD203B41FA5}">
                      <a16:colId xmlns:a16="http://schemas.microsoft.com/office/drawing/2014/main" val="139812580"/>
                    </a:ext>
                  </a:extLst>
                </a:gridCol>
              </a:tblGrid>
              <a:tr h="345440">
                <a:tc>
                  <a:txBody>
                    <a:bodyPr/>
                    <a:lstStyle/>
                    <a:p>
                      <a:pPr algn="ctr"/>
                      <a:r>
                        <a:rPr lang="fr-FR" sz="1500">
                          <a:latin typeface="Avenir Book"/>
                        </a:rPr>
                        <a:t>2022</a:t>
                      </a:r>
                    </a:p>
                  </a:txBody>
                  <a:tcPr marL="121920" marR="121920" marT="60960" marB="6096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487465"/>
                  </a:ext>
                </a:extLst>
              </a:tr>
              <a:tr h="1738391">
                <a:tc>
                  <a:txBody>
                    <a:bodyPr/>
                    <a:lstStyle/>
                    <a:p>
                      <a:pPr algn="ctr"/>
                      <a:r>
                        <a:rPr lang="fr-FR" sz="1500" b="1" kern="1200">
                          <a:solidFill>
                            <a:schemeClr val="tx2"/>
                          </a:solidFill>
                          <a:latin typeface="Avenir Book"/>
                          <a:ea typeface="+mn-ea"/>
                          <a:cs typeface="+mn-cs"/>
                        </a:rPr>
                        <a:t>45%</a:t>
                      </a:r>
                    </a:p>
                  </a:txBody>
                  <a:tcPr marL="121920" marR="121920" marT="60960" marB="60960"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386380"/>
                  </a:ext>
                </a:extLst>
              </a:tr>
              <a:tr h="1815084">
                <a:tc>
                  <a:txBody>
                    <a:bodyPr/>
                    <a:lstStyle/>
                    <a:p>
                      <a:pPr algn="ctr"/>
                      <a:r>
                        <a:rPr lang="fr-FR" sz="1500" b="1" kern="1200">
                          <a:solidFill>
                            <a:schemeClr val="tx2"/>
                          </a:solidFill>
                          <a:latin typeface="Avenir Book"/>
                          <a:ea typeface="+mn-ea"/>
                          <a:cs typeface="+mn-cs"/>
                        </a:rPr>
                        <a:t>43%</a:t>
                      </a:r>
                    </a:p>
                  </a:txBody>
                  <a:tcPr marL="121920" marR="121920" marT="60960" marB="6096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323819"/>
                  </a:ext>
                </a:extLst>
              </a:tr>
            </a:tbl>
          </a:graphicData>
        </a:graphic>
      </p:graphicFrame>
      <p:sp>
        <p:nvSpPr>
          <p:cNvPr id="32" name="ZoneTexte 31">
            <a:extLst>
              <a:ext uri="{FF2B5EF4-FFF2-40B4-BE49-F238E27FC236}">
                <a16:creationId xmlns:a16="http://schemas.microsoft.com/office/drawing/2014/main" id="{8ACFA114-A690-A96F-6D83-B98B2F282855}"/>
              </a:ext>
            </a:extLst>
          </p:cNvPr>
          <p:cNvSpPr txBox="1"/>
          <p:nvPr/>
        </p:nvSpPr>
        <p:spPr>
          <a:xfrm>
            <a:off x="10304224" y="3513738"/>
            <a:ext cx="160337" cy="2051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CA" sz="1333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fr-FR" sz="1333">
              <a:latin typeface="Avenir Book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1A75674E-1207-17DA-27FF-0A4554B5CBD5}"/>
              </a:ext>
            </a:extLst>
          </p:cNvPr>
          <p:cNvSpPr txBox="1"/>
          <p:nvPr/>
        </p:nvSpPr>
        <p:spPr>
          <a:xfrm>
            <a:off x="10296888" y="5365019"/>
            <a:ext cx="160337" cy="2051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CA" sz="1333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fr-FR" sz="1333"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533950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25">
            <a:extLst>
              <a:ext uri="{FF2B5EF4-FFF2-40B4-BE49-F238E27FC236}">
                <a16:creationId xmlns:a16="http://schemas.microsoft.com/office/drawing/2014/main" id="{FAE3B602-AF57-5D95-2A45-B6D76204EA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8335694"/>
              </p:ext>
            </p:extLst>
          </p:nvPr>
        </p:nvGraphicFramePr>
        <p:xfrm>
          <a:off x="417600" y="2964810"/>
          <a:ext cx="11124160" cy="3357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B434728-CE48-4E57-12DF-67AA198B68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/>
              <a:t>Diriez-vous que vous avez assez d’informations concernant… ?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763838EC-B837-CE22-EFE9-27CEEA12EA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/>
              <a:t>Base totale, n=4000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DE8612E-D17B-89D9-97AD-20AAA3544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Un recul également sur l’information relative aux contrôles et à la réglementation auxquels sont soumis les produits bio</a:t>
            </a:r>
          </a:p>
        </p:txBody>
      </p:sp>
      <p:graphicFrame>
        <p:nvGraphicFramePr>
          <p:cNvPr id="31" name="Tableau 31">
            <a:extLst>
              <a:ext uri="{FF2B5EF4-FFF2-40B4-BE49-F238E27FC236}">
                <a16:creationId xmlns:a16="http://schemas.microsoft.com/office/drawing/2014/main" id="{7E02FCFE-8851-2843-F72D-6924259EF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426625"/>
              </p:ext>
            </p:extLst>
          </p:nvPr>
        </p:nvGraphicFramePr>
        <p:xfrm>
          <a:off x="10993120" y="2471351"/>
          <a:ext cx="690880" cy="3855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880">
                  <a:extLst>
                    <a:ext uri="{9D8B030D-6E8A-4147-A177-3AD203B41FA5}">
                      <a16:colId xmlns:a16="http://schemas.microsoft.com/office/drawing/2014/main" val="139812580"/>
                    </a:ext>
                  </a:extLst>
                </a:gridCol>
              </a:tblGrid>
              <a:tr h="364855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Avenir Book"/>
                        </a:rPr>
                        <a:t>2022</a:t>
                      </a:r>
                    </a:p>
                  </a:txBody>
                  <a:tcPr marL="121920" marR="121920" marT="60960" marB="6096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487465"/>
                  </a:ext>
                </a:extLst>
              </a:tr>
              <a:tr h="1121238">
                <a:tc>
                  <a:txBody>
                    <a:bodyPr/>
                    <a:lstStyle/>
                    <a:p>
                      <a:pPr algn="ctr"/>
                      <a:r>
                        <a:rPr lang="fr-FR" sz="1400" b="1" kern="1200">
                          <a:solidFill>
                            <a:schemeClr val="tx2"/>
                          </a:solidFill>
                          <a:latin typeface="Avenir Book"/>
                          <a:ea typeface="+mn-ea"/>
                          <a:cs typeface="+mn-cs"/>
                        </a:rPr>
                        <a:t>48%</a:t>
                      </a:r>
                    </a:p>
                  </a:txBody>
                  <a:tcPr marL="121920" marR="121920" marT="60960" marB="60960"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062521"/>
                  </a:ext>
                </a:extLst>
              </a:tr>
              <a:tr h="1226474">
                <a:tc>
                  <a:txBody>
                    <a:bodyPr/>
                    <a:lstStyle/>
                    <a:p>
                      <a:pPr algn="ctr"/>
                      <a:r>
                        <a:rPr lang="fr-FR" sz="1400" b="1" kern="1200">
                          <a:solidFill>
                            <a:schemeClr val="tx2"/>
                          </a:solidFill>
                          <a:latin typeface="Avenir Book"/>
                          <a:ea typeface="+mn-ea"/>
                          <a:cs typeface="+mn-cs"/>
                        </a:rPr>
                        <a:t>37%</a:t>
                      </a:r>
                    </a:p>
                  </a:txBody>
                  <a:tcPr marL="121920" marR="121920" marT="60960" marB="6096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935029"/>
                  </a:ext>
                </a:extLst>
              </a:tr>
              <a:tr h="1142471">
                <a:tc>
                  <a:txBody>
                    <a:bodyPr/>
                    <a:lstStyle/>
                    <a:p>
                      <a:pPr algn="ctr"/>
                      <a:r>
                        <a:rPr lang="fr-FR" sz="1400" b="1" kern="1200" dirty="0">
                          <a:solidFill>
                            <a:schemeClr val="tx2"/>
                          </a:solidFill>
                          <a:latin typeface="Avenir Book"/>
                          <a:ea typeface="+mn-ea"/>
                          <a:cs typeface="+mn-cs"/>
                        </a:rPr>
                        <a:t>37%</a:t>
                      </a:r>
                    </a:p>
                  </a:txBody>
                  <a:tcPr marL="121920" marR="121920" marT="60960" marB="6096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404570"/>
                  </a:ext>
                </a:extLst>
              </a:tr>
            </a:tbl>
          </a:graphicData>
        </a:graphic>
      </p:graphicFrame>
      <p:sp>
        <p:nvSpPr>
          <p:cNvPr id="32" name="ZoneTexte 31">
            <a:extLst>
              <a:ext uri="{FF2B5EF4-FFF2-40B4-BE49-F238E27FC236}">
                <a16:creationId xmlns:a16="http://schemas.microsoft.com/office/drawing/2014/main" id="{8ACFA114-A690-A96F-6D83-B98B2F282855}"/>
              </a:ext>
            </a:extLst>
          </p:cNvPr>
          <p:cNvSpPr txBox="1"/>
          <p:nvPr/>
        </p:nvSpPr>
        <p:spPr>
          <a:xfrm>
            <a:off x="10617764" y="3390039"/>
            <a:ext cx="160337" cy="2051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CA" sz="1333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fr-FR" sz="1333">
              <a:latin typeface="Avenir Book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540D9C-40E2-262F-51CA-E0D78D141354}"/>
              </a:ext>
            </a:extLst>
          </p:cNvPr>
          <p:cNvSpPr/>
          <p:nvPr/>
        </p:nvSpPr>
        <p:spPr>
          <a:xfrm>
            <a:off x="-1" y="2322688"/>
            <a:ext cx="2179200" cy="544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b="1">
                <a:latin typeface="Avenir Book"/>
              </a:rPr>
              <a:t>Pas du tout d’accord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F68C4C-5B5F-92D0-904E-528F3D07C2CE}"/>
              </a:ext>
            </a:extLst>
          </p:cNvPr>
          <p:cNvSpPr/>
          <p:nvPr/>
        </p:nvSpPr>
        <p:spPr>
          <a:xfrm>
            <a:off x="2180501" y="2322688"/>
            <a:ext cx="2179200" cy="5441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609585" algn="ctr"/>
            <a:r>
              <a:rPr lang="fr-FR" sz="1333" b="1">
                <a:solidFill>
                  <a:schemeClr val="tx1"/>
                </a:solidFill>
                <a:latin typeface="Avenir Book"/>
              </a:rPr>
              <a:t>Plutôt pas d’accord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CEAD7F-3BE7-F598-CDFD-7FA5B5415011}"/>
              </a:ext>
            </a:extLst>
          </p:cNvPr>
          <p:cNvSpPr/>
          <p:nvPr/>
        </p:nvSpPr>
        <p:spPr>
          <a:xfrm>
            <a:off x="4357995" y="2322688"/>
            <a:ext cx="2179200" cy="544173"/>
          </a:xfrm>
          <a:prstGeom prst="rect">
            <a:avLst/>
          </a:prstGeom>
          <a:solidFill>
            <a:srgbClr val="99C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b="1">
                <a:solidFill>
                  <a:schemeClr val="bg1"/>
                </a:solidFill>
                <a:latin typeface="Avenir Book"/>
              </a:rPr>
              <a:t>Plutôt d’accord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2CD567-3306-5088-2C71-04E48EC0F778}"/>
              </a:ext>
            </a:extLst>
          </p:cNvPr>
          <p:cNvSpPr/>
          <p:nvPr/>
        </p:nvSpPr>
        <p:spPr>
          <a:xfrm>
            <a:off x="6535488" y="2322688"/>
            <a:ext cx="2179200" cy="5441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b="1">
                <a:latin typeface="Avenir Book"/>
              </a:rPr>
              <a:t>Tout à fait d’accord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FB5C12-3C6F-0CAC-6045-48A59AA8C3CC}"/>
              </a:ext>
            </a:extLst>
          </p:cNvPr>
          <p:cNvSpPr/>
          <p:nvPr/>
        </p:nvSpPr>
        <p:spPr>
          <a:xfrm>
            <a:off x="8717396" y="2322688"/>
            <a:ext cx="2179200" cy="5441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b="1">
                <a:solidFill>
                  <a:schemeClr val="tx1"/>
                </a:solidFill>
                <a:latin typeface="Avenir Book"/>
              </a:rPr>
              <a:t>Ne se sent pas concerné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DAD827E-43E7-7DED-538A-285D21F98F70}"/>
              </a:ext>
            </a:extLst>
          </p:cNvPr>
          <p:cNvSpPr txBox="1"/>
          <p:nvPr/>
        </p:nvSpPr>
        <p:spPr>
          <a:xfrm>
            <a:off x="10553821" y="4464894"/>
            <a:ext cx="160337" cy="2051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CA" sz="1333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fr-FR" sz="1333">
              <a:latin typeface="Avenir Book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01C316F-6030-7387-04AF-266287D34A94}"/>
              </a:ext>
            </a:extLst>
          </p:cNvPr>
          <p:cNvSpPr txBox="1"/>
          <p:nvPr/>
        </p:nvSpPr>
        <p:spPr>
          <a:xfrm>
            <a:off x="10473826" y="5612014"/>
            <a:ext cx="160337" cy="2051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CA" sz="1333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fr-FR" sz="1333"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966171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11EF7-D98F-B08F-0C2B-4AF7ACC71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>
            <a:extLst>
              <a:ext uri="{FF2B5EF4-FFF2-40B4-BE49-F238E27FC236}">
                <a16:creationId xmlns:a16="http://schemas.microsoft.com/office/drawing/2014/main" id="{0A637077-8B5F-A480-38EB-CAB18F2AC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939" y="4438687"/>
            <a:ext cx="5050547" cy="969102"/>
          </a:xfrm>
        </p:spPr>
        <p:txBody>
          <a:bodyPr/>
          <a:lstStyle/>
          <a:p>
            <a:r>
              <a:rPr lang="fr-FR" sz="3200" dirty="0"/>
              <a:t>II/ La question </a:t>
            </a:r>
            <a:br>
              <a:rPr lang="fr-FR" sz="3200" dirty="0"/>
            </a:br>
            <a:r>
              <a:rPr lang="fr-FR" sz="3200" dirty="0"/>
              <a:t>de la praticité</a:t>
            </a:r>
          </a:p>
        </p:txBody>
      </p:sp>
      <p:pic>
        <p:nvPicPr>
          <p:cNvPr id="6" name="Espace réservé pour une image  10">
            <a:extLst>
              <a:ext uri="{FF2B5EF4-FFF2-40B4-BE49-F238E27FC236}">
                <a16:creationId xmlns:a16="http://schemas.microsoft.com/office/drawing/2014/main" id="{6BC55F24-69C9-CFC6-08C9-0A0F0E7551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49" r="23307"/>
          <a:stretch/>
        </p:blipFill>
        <p:spPr>
          <a:xfrm>
            <a:off x="5807242" y="481580"/>
            <a:ext cx="5887895" cy="5842040"/>
          </a:xfrm>
        </p:spPr>
      </p:pic>
      <p:sp>
        <p:nvSpPr>
          <p:cNvPr id="8" name="Titre 2">
            <a:extLst>
              <a:ext uri="{FF2B5EF4-FFF2-40B4-BE49-F238E27FC236}">
                <a16:creationId xmlns:a16="http://schemas.microsoft.com/office/drawing/2014/main" id="{EF075B95-0863-6ABC-F545-17791A6CD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2249488"/>
            <a:ext cx="9380022" cy="2181225"/>
          </a:xfrm>
        </p:spPr>
        <p:txBody>
          <a:bodyPr/>
          <a:lstStyle/>
          <a:p>
            <a:r>
              <a:rPr lang="fr-FR" dirty="0"/>
              <a:t>Une fatigue alimentaire à l’œuvre ?</a:t>
            </a:r>
          </a:p>
        </p:txBody>
      </p:sp>
    </p:spTree>
    <p:extLst>
      <p:ext uri="{BB962C8B-B14F-4D97-AF65-F5344CB8AC3E}">
        <p14:creationId xmlns:p14="http://schemas.microsoft.com/office/powerpoint/2010/main" val="3898240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B434728-CE48-4E57-12DF-67AA198B68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Pour chacune des phrases suivantes, vous me direz dans quelle mesure êtes-vous tout à fait, plutôt, plutôt pas ou pas du tout d’accord avec les affirmations listées ci-dessous ?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763838EC-B837-CE22-EFE9-27CEEA12EA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Base totale, n=4000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DE8612E-D17B-89D9-97AD-20AAA3544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légère érosion de la propension à cuisiner </a:t>
            </a:r>
            <a:br>
              <a:rPr lang="fr-FR" dirty="0"/>
            </a:br>
            <a:r>
              <a:rPr lang="fr-FR" dirty="0"/>
              <a:t>au profit de la praticité</a:t>
            </a:r>
          </a:p>
        </p:txBody>
      </p:sp>
      <p:graphicFrame>
        <p:nvGraphicFramePr>
          <p:cNvPr id="9" name="Chart 25">
            <a:extLst>
              <a:ext uri="{FF2B5EF4-FFF2-40B4-BE49-F238E27FC236}">
                <a16:creationId xmlns:a16="http://schemas.microsoft.com/office/drawing/2014/main" id="{FAE3B602-AF57-5D95-2A45-B6D76204EA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1081825"/>
              </p:ext>
            </p:extLst>
          </p:nvPr>
        </p:nvGraphicFramePr>
        <p:xfrm>
          <a:off x="175649" y="2942769"/>
          <a:ext cx="9277959" cy="3359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03407979-3761-2534-D924-4C2DF09A28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929752"/>
              </p:ext>
            </p:extLst>
          </p:nvPr>
        </p:nvGraphicFramePr>
        <p:xfrm>
          <a:off x="9532725" y="2645314"/>
          <a:ext cx="1213019" cy="3630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019">
                  <a:extLst>
                    <a:ext uri="{9D8B030D-6E8A-4147-A177-3AD203B41FA5}">
                      <a16:colId xmlns:a16="http://schemas.microsoft.com/office/drawing/2014/main" val="706089824"/>
                    </a:ext>
                  </a:extLst>
                </a:gridCol>
              </a:tblGrid>
              <a:tr h="352823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venir Book"/>
                        </a:rPr>
                        <a:t>2022 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538465"/>
                  </a:ext>
                </a:extLst>
              </a:tr>
              <a:tr h="819535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tx2"/>
                          </a:solidFill>
                          <a:latin typeface="Avenir Book"/>
                        </a:rPr>
                        <a:t>77%</a:t>
                      </a:r>
                      <a:endParaRPr lang="fr-FR" sz="1600" b="1" dirty="0">
                        <a:solidFill>
                          <a:schemeClr val="tx2"/>
                        </a:solidFill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0814461"/>
                  </a:ext>
                </a:extLst>
              </a:tr>
              <a:tr h="819535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tx2"/>
                          </a:solidFill>
                          <a:latin typeface="Avenir Book"/>
                        </a:rPr>
                        <a:t>73%</a:t>
                      </a:r>
                      <a:endParaRPr lang="fr-FR" sz="1600" b="1" dirty="0">
                        <a:solidFill>
                          <a:schemeClr val="tx2"/>
                        </a:solidFill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6855614"/>
                  </a:ext>
                </a:extLst>
              </a:tr>
              <a:tr h="819535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tx2"/>
                          </a:solidFill>
                          <a:latin typeface="Avenir Book"/>
                        </a:rPr>
                        <a:t>-</a:t>
                      </a:r>
                      <a:endParaRPr lang="fr-FR" sz="1600" b="1" dirty="0">
                        <a:solidFill>
                          <a:schemeClr val="tx2"/>
                        </a:solidFill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3255796"/>
                  </a:ext>
                </a:extLst>
              </a:tr>
              <a:tr h="819535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tx2"/>
                          </a:solidFill>
                          <a:latin typeface="Avenir Book"/>
                        </a:rPr>
                        <a:t>30%</a:t>
                      </a:r>
                      <a:endParaRPr lang="fr-FR" sz="1600" b="1" dirty="0">
                        <a:solidFill>
                          <a:schemeClr val="tx2"/>
                        </a:solidFill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8248555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D49C8F6F-164E-3394-EAEC-09E5B5A87C24}"/>
              </a:ext>
            </a:extLst>
          </p:cNvPr>
          <p:cNvSpPr txBox="1"/>
          <p:nvPr/>
        </p:nvSpPr>
        <p:spPr>
          <a:xfrm>
            <a:off x="7942068" y="2286300"/>
            <a:ext cx="439433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333" b="1" dirty="0">
                <a:solidFill>
                  <a:schemeClr val="tx2"/>
                </a:solidFill>
                <a:latin typeface="Avenir Book"/>
              </a:rPr>
              <a:t>% « D’accord »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E4591F-A5AA-26A0-368B-F5FA23E272D4}"/>
              </a:ext>
            </a:extLst>
          </p:cNvPr>
          <p:cNvSpPr/>
          <p:nvPr/>
        </p:nvSpPr>
        <p:spPr>
          <a:xfrm>
            <a:off x="233235" y="2290791"/>
            <a:ext cx="2160000" cy="384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b="1" dirty="0">
                <a:latin typeface="Avenir Book"/>
              </a:rPr>
              <a:t>Pas du tout d’accord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3D79A0-ACD9-B501-B582-40FB6255EDCA}"/>
              </a:ext>
            </a:extLst>
          </p:cNvPr>
          <p:cNvSpPr/>
          <p:nvPr/>
        </p:nvSpPr>
        <p:spPr>
          <a:xfrm>
            <a:off x="2393235" y="2290791"/>
            <a:ext cx="2160000" cy="384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609585" algn="ctr"/>
            <a:r>
              <a:rPr lang="fr-FR" sz="1333" b="1" dirty="0">
                <a:solidFill>
                  <a:schemeClr val="tx1"/>
                </a:solidFill>
                <a:latin typeface="Avenir Book"/>
              </a:rPr>
              <a:t>Plutôt pas d’accord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2C4D6A-FDD1-35EF-C1DD-6AA51B2476F7}"/>
              </a:ext>
            </a:extLst>
          </p:cNvPr>
          <p:cNvSpPr/>
          <p:nvPr/>
        </p:nvSpPr>
        <p:spPr>
          <a:xfrm>
            <a:off x="4553235" y="2290791"/>
            <a:ext cx="2160000" cy="384000"/>
          </a:xfrm>
          <a:prstGeom prst="rect">
            <a:avLst/>
          </a:prstGeom>
          <a:solidFill>
            <a:srgbClr val="99C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b="1" dirty="0">
                <a:solidFill>
                  <a:schemeClr val="bg1"/>
                </a:solidFill>
                <a:latin typeface="Avenir Book"/>
              </a:rPr>
              <a:t>Plutôt d’accord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7DCA9-886A-CFB6-DD97-4FD027B7C7D9}"/>
              </a:ext>
            </a:extLst>
          </p:cNvPr>
          <p:cNvSpPr/>
          <p:nvPr/>
        </p:nvSpPr>
        <p:spPr>
          <a:xfrm>
            <a:off x="6713235" y="2290791"/>
            <a:ext cx="2160000" cy="38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b="1" dirty="0">
                <a:latin typeface="Avenir Book"/>
              </a:rPr>
              <a:t>Tout à fait d’accord</a:t>
            </a:r>
          </a:p>
        </p:txBody>
      </p:sp>
    </p:spTree>
    <p:extLst>
      <p:ext uri="{BB962C8B-B14F-4D97-AF65-F5344CB8AC3E}">
        <p14:creationId xmlns:p14="http://schemas.microsoft.com/office/powerpoint/2010/main" val="2837466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6F4E793-B025-F7B9-5038-8F98318CB5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/>
              <a:t>Quel est votre produit bio préféré ? Pourquoi 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255258-24E7-A471-5D5C-8169A025675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/>
              <a:t>Base : consommateurs de produits biologiques au moins une fois par mois, n = 2208 – Question ouverte recodée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C4DCA8-0144-377D-4FC9-7552AE961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bio, surtout identifié et préféré pour ses produits bruts, en pâtit 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F979ED4B-59E2-D157-F90C-7E643AF410EE}"/>
              </a:ext>
            </a:extLst>
          </p:cNvPr>
          <p:cNvGraphicFramePr/>
          <p:nvPr/>
        </p:nvGraphicFramePr>
        <p:xfrm>
          <a:off x="-527530" y="2295029"/>
          <a:ext cx="11425719" cy="4062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2642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DB6839E-DB8C-26FE-256F-E8ABEB31F5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/>
              <a:t>Quel est votre produit bio préféré ? Pourquoi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3EF0CE1-DBD4-953C-B3AF-F641D685267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/>
              <a:t>Base : consommateurs réguliers de produits biologiques, n = 2208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82F80B4-2DAD-2675-5DD9-E81650BC4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Néanmoins, les Français plébiscitent les produits bio pour leur goût</a:t>
            </a:r>
          </a:p>
        </p:txBody>
      </p:sp>
      <p:pic>
        <p:nvPicPr>
          <p:cNvPr id="8" name="Image 7" descr="Une image contenant texte, Police, capture d’écran, graphisme&#10;&#10;Description générée automatiquement">
            <a:extLst>
              <a:ext uri="{FF2B5EF4-FFF2-40B4-BE49-F238E27FC236}">
                <a16:creationId xmlns:a16="http://schemas.microsoft.com/office/drawing/2014/main" id="{8907323B-7721-CF5C-EA04-480598A8CD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t="15136" r="5458" b="15295"/>
          <a:stretch/>
        </p:blipFill>
        <p:spPr>
          <a:xfrm>
            <a:off x="2303137" y="2495482"/>
            <a:ext cx="6472484" cy="32906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EC5B42-7718-615A-CC76-1C850F850B1A}"/>
              </a:ext>
            </a:extLst>
          </p:cNvPr>
          <p:cNvSpPr/>
          <p:nvPr/>
        </p:nvSpPr>
        <p:spPr>
          <a:xfrm>
            <a:off x="4324864" y="4252910"/>
            <a:ext cx="2953265" cy="111210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4966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F783412-446E-7C79-246C-0C72FE22C8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/>
              <a:t>Pour vous, « bien manger », c’est avant tout :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EE149C7-4030-C0B9-D3E2-F95B49F6CFD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/>
              <a:t>Base totale, n=4000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5B4728A2-CD16-97A4-FB47-7526982F1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37" y="349908"/>
            <a:ext cx="8888494" cy="870857"/>
          </a:xfrm>
        </p:spPr>
        <p:txBody>
          <a:bodyPr>
            <a:normAutofit/>
          </a:bodyPr>
          <a:lstStyle/>
          <a:p>
            <a:r>
              <a:rPr lang="fr-FR" dirty="0"/>
              <a:t>Et pour les Français, le « bien manger » est de plus en plus associé au plaisir et à la convivialité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E99774B6-F431-E86C-8889-B6EC116E52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6089443"/>
              </p:ext>
            </p:extLst>
          </p:nvPr>
        </p:nvGraphicFramePr>
        <p:xfrm>
          <a:off x="-260166" y="2419606"/>
          <a:ext cx="10621467" cy="3906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2068476-C14B-E85B-458D-EEBD48527A15}"/>
              </a:ext>
            </a:extLst>
          </p:cNvPr>
          <p:cNvSpPr/>
          <p:nvPr/>
        </p:nvSpPr>
        <p:spPr>
          <a:xfrm>
            <a:off x="5631265" y="2275329"/>
            <a:ext cx="1807411" cy="309307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67">
                <a:latin typeface="Avenir Book"/>
              </a:rPr>
              <a:t>En premier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9413BAF-E91D-36C1-3ECE-06CEBB6ECC59}"/>
              </a:ext>
            </a:extLst>
          </p:cNvPr>
          <p:cNvSpPr/>
          <p:nvPr/>
        </p:nvSpPr>
        <p:spPr>
          <a:xfrm>
            <a:off x="7580403" y="2275329"/>
            <a:ext cx="1807411" cy="30930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67">
                <a:latin typeface="Avenir Book"/>
              </a:rPr>
              <a:t>En second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3F012855-CE66-EB10-6F75-B11A0032C4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969987"/>
              </p:ext>
            </p:extLst>
          </p:nvPr>
        </p:nvGraphicFramePr>
        <p:xfrm>
          <a:off x="10291636" y="1914900"/>
          <a:ext cx="899995" cy="42884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9995">
                  <a:extLst>
                    <a:ext uri="{9D8B030D-6E8A-4147-A177-3AD203B41FA5}">
                      <a16:colId xmlns:a16="http://schemas.microsoft.com/office/drawing/2014/main" val="1525728920"/>
                    </a:ext>
                  </a:extLst>
                </a:gridCol>
              </a:tblGrid>
              <a:tr h="66837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chemeClr val="bg1"/>
                          </a:solidFill>
                          <a:effectLst/>
                          <a:latin typeface="Avenir Book"/>
                        </a:rPr>
                        <a:t>2022</a:t>
                      </a:r>
                      <a:endParaRPr lang="fr-FR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9" marR="8709" marT="8709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346719"/>
                  </a:ext>
                </a:extLst>
              </a:tr>
              <a:tr h="40223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chemeClr val="tx2"/>
                          </a:solidFill>
                          <a:effectLst/>
                          <a:latin typeface="Avenir Book"/>
                        </a:rPr>
                        <a:t>41%</a:t>
                      </a:r>
                      <a:endParaRPr lang="fr-FR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9" marR="8709" marT="8709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5202788"/>
                  </a:ext>
                </a:extLst>
              </a:tr>
              <a:tr h="40223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chemeClr val="tx2"/>
                          </a:solidFill>
                          <a:effectLst/>
                          <a:latin typeface="Avenir Book"/>
                        </a:rPr>
                        <a:t>27%</a:t>
                      </a:r>
                      <a:endParaRPr lang="fr-FR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9" marR="8709" marT="8709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2632070"/>
                  </a:ext>
                </a:extLst>
              </a:tr>
              <a:tr h="40223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chemeClr val="tx2"/>
                          </a:solidFill>
                          <a:effectLst/>
                          <a:latin typeface="Avenir Book"/>
                        </a:rPr>
                        <a:t>22%</a:t>
                      </a:r>
                      <a:endParaRPr lang="fr-FR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9" marR="8709" marT="8709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803746"/>
                  </a:ext>
                </a:extLst>
              </a:tr>
              <a:tr h="40223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chemeClr val="tx2"/>
                          </a:solidFill>
                          <a:effectLst/>
                          <a:latin typeface="Avenir Book"/>
                        </a:rPr>
                        <a:t>34%</a:t>
                      </a:r>
                      <a:endParaRPr lang="fr-FR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9" marR="8709" marT="8709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309274"/>
                  </a:ext>
                </a:extLst>
              </a:tr>
              <a:tr h="40223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chemeClr val="tx2"/>
                          </a:solidFill>
                          <a:effectLst/>
                          <a:latin typeface="Avenir Book"/>
                        </a:rPr>
                        <a:t>18%</a:t>
                      </a:r>
                      <a:endParaRPr lang="fr-FR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9" marR="8709" marT="8709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477481"/>
                  </a:ext>
                </a:extLst>
              </a:tr>
              <a:tr h="40223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chemeClr val="tx2"/>
                          </a:solidFill>
                          <a:effectLst/>
                          <a:latin typeface="Avenir Book"/>
                        </a:rPr>
                        <a:t>22%</a:t>
                      </a:r>
                      <a:endParaRPr lang="fr-FR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9" marR="8709" marT="8709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688282"/>
                  </a:ext>
                </a:extLst>
              </a:tr>
              <a:tr h="40223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chemeClr val="tx2"/>
                          </a:solidFill>
                          <a:effectLst/>
                          <a:latin typeface="Avenir Book"/>
                        </a:rPr>
                        <a:t>12%</a:t>
                      </a:r>
                      <a:endParaRPr lang="fr-FR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9" marR="8709" marT="8709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1849894"/>
                  </a:ext>
                </a:extLst>
              </a:tr>
              <a:tr h="40223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chemeClr val="tx2"/>
                          </a:solidFill>
                          <a:effectLst/>
                          <a:latin typeface="Avenir Book"/>
                        </a:rPr>
                        <a:t>14%</a:t>
                      </a:r>
                      <a:endParaRPr lang="fr-FR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9" marR="8709" marT="8709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4902519"/>
                  </a:ext>
                </a:extLst>
              </a:tr>
              <a:tr h="40223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chemeClr val="tx2"/>
                          </a:solidFill>
                          <a:effectLst/>
                          <a:latin typeface="Avenir Book"/>
                        </a:rPr>
                        <a:t>7%</a:t>
                      </a:r>
                      <a:endParaRPr lang="fr-FR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9" marR="8709" marT="8709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86949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6D081323-29BA-8091-DF11-A1D38434FFB1}"/>
              </a:ext>
            </a:extLst>
          </p:cNvPr>
          <p:cNvSpPr txBox="1"/>
          <p:nvPr/>
        </p:nvSpPr>
        <p:spPr>
          <a:xfrm rot="10800000">
            <a:off x="9738343" y="3107528"/>
            <a:ext cx="160337" cy="2051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CA" sz="1333" b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fr-FR" sz="1333">
              <a:solidFill>
                <a:schemeClr val="tx2">
                  <a:lumMod val="60000"/>
                  <a:lumOff val="40000"/>
                </a:schemeClr>
              </a:solidFill>
              <a:latin typeface="Avenir Book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9BA160A-B952-CE24-7118-D9758EA4D69A}"/>
              </a:ext>
            </a:extLst>
          </p:cNvPr>
          <p:cNvSpPr txBox="1"/>
          <p:nvPr/>
        </p:nvSpPr>
        <p:spPr>
          <a:xfrm>
            <a:off x="8465381" y="3909574"/>
            <a:ext cx="160337" cy="2051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CA" sz="1333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fr-FR" sz="1333">
              <a:solidFill>
                <a:schemeClr val="accent4"/>
              </a:solidFill>
              <a:latin typeface="Avenir Book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E9CF9E2-AC29-931E-4A2F-755E5D710398}"/>
              </a:ext>
            </a:extLst>
          </p:cNvPr>
          <p:cNvSpPr txBox="1"/>
          <p:nvPr/>
        </p:nvSpPr>
        <p:spPr>
          <a:xfrm rot="10800000">
            <a:off x="8900076" y="3487632"/>
            <a:ext cx="160337" cy="2051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CA" sz="1333" b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fr-FR" sz="1333">
              <a:solidFill>
                <a:schemeClr val="tx2">
                  <a:lumMod val="60000"/>
                  <a:lumOff val="40000"/>
                </a:schemeClr>
              </a:solidFill>
              <a:latin typeface="Avenir Book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8D90C9-D4F7-1263-ADA1-A427A4AF1FF1}"/>
              </a:ext>
            </a:extLst>
          </p:cNvPr>
          <p:cNvSpPr txBox="1"/>
          <p:nvPr/>
        </p:nvSpPr>
        <p:spPr>
          <a:xfrm>
            <a:off x="7141434" y="4687825"/>
            <a:ext cx="160337" cy="2051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CA" sz="1333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fr-FR" sz="1333">
              <a:solidFill>
                <a:schemeClr val="accent4"/>
              </a:solidFill>
              <a:latin typeface="Avenir Book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59870F-8FB1-58C9-B88D-C1ECF7CEB40D}"/>
              </a:ext>
            </a:extLst>
          </p:cNvPr>
          <p:cNvSpPr/>
          <p:nvPr/>
        </p:nvSpPr>
        <p:spPr>
          <a:xfrm>
            <a:off x="514350" y="3006554"/>
            <a:ext cx="11087100" cy="780505"/>
          </a:xfrm>
          <a:prstGeom prst="rect">
            <a:avLst/>
          </a:prstGeom>
          <a:noFill/>
          <a:ln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1664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0A9C0-EE13-400A-2F32-E0D48E28A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10">
            <a:extLst>
              <a:ext uri="{FF2B5EF4-FFF2-40B4-BE49-F238E27FC236}">
                <a16:creationId xmlns:a16="http://schemas.microsoft.com/office/drawing/2014/main" id="{D4FB649C-96D3-82AD-AD8A-F9BC558CAE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49" r="23307"/>
          <a:stretch/>
        </p:blipFill>
        <p:spPr>
          <a:xfrm>
            <a:off x="5807242" y="481580"/>
            <a:ext cx="5887895" cy="5842040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1EC1B4C-88EA-6281-6298-D9C2647576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937" y="2249715"/>
            <a:ext cx="9121231" cy="2180204"/>
          </a:xfrm>
        </p:spPr>
        <p:txBody>
          <a:bodyPr/>
          <a:lstStyle/>
          <a:p>
            <a:r>
              <a:rPr lang="fr-FR"/>
              <a:t>L’accessibilité </a:t>
            </a:r>
            <a:br>
              <a:rPr lang="fr-FR"/>
            </a:br>
            <a:r>
              <a:rPr lang="fr-FR"/>
              <a:t>du bio : un enjeu </a:t>
            </a:r>
            <a:br>
              <a:rPr lang="fr-FR"/>
            </a:br>
            <a:r>
              <a:rPr lang="fr-FR"/>
              <a:t>renvoyé au collectif</a:t>
            </a:r>
          </a:p>
        </p:txBody>
      </p:sp>
    </p:spTree>
    <p:extLst>
      <p:ext uri="{BB962C8B-B14F-4D97-AF65-F5344CB8AC3E}">
        <p14:creationId xmlns:p14="http://schemas.microsoft.com/office/powerpoint/2010/main" val="3931246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71FED06-0BB3-0A62-44BE-83948892A1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spc="0">
                <a:latin typeface="Avenir Book"/>
              </a:rPr>
              <a:t>Avez-vous consommé des produits biologiques au cours des 12 derniers mois ?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B52AE9C-66E3-B1F8-4128-7CFED00D1D1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>
                <a:latin typeface="Avenir Book"/>
              </a:rPr>
              <a:t>Base totale, n=4000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55580FD-72D9-6BE9-9C7B-E498999DC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37" y="349908"/>
            <a:ext cx="9553238" cy="870857"/>
          </a:xfrm>
        </p:spPr>
        <p:txBody>
          <a:bodyPr/>
          <a:lstStyle/>
          <a:p>
            <a:r>
              <a:rPr lang="fr-FR" dirty="0"/>
              <a:t>Une consommation de bio en baisse, mais un recul moins marqué en 2023 qu'en 2022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2CA1F63A-375D-C140-5011-379E53C6FE23}"/>
              </a:ext>
            </a:extLst>
          </p:cNvPr>
          <p:cNvGraphicFramePr/>
          <p:nvPr/>
        </p:nvGraphicFramePr>
        <p:xfrm>
          <a:off x="196313" y="2494866"/>
          <a:ext cx="11458412" cy="4013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A953EA20-497E-CAA0-2478-7113612AB83C}"/>
              </a:ext>
            </a:extLst>
          </p:cNvPr>
          <p:cNvSpPr txBox="1"/>
          <p:nvPr/>
        </p:nvSpPr>
        <p:spPr>
          <a:xfrm>
            <a:off x="11349361" y="3648683"/>
            <a:ext cx="160337" cy="2051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CA" sz="1333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fr-FR" sz="1333">
              <a:latin typeface="Avenir Book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BA849D9-6894-0606-FC19-7644F0B07F12}"/>
              </a:ext>
            </a:extLst>
          </p:cNvPr>
          <p:cNvSpPr txBox="1"/>
          <p:nvPr/>
        </p:nvSpPr>
        <p:spPr>
          <a:xfrm>
            <a:off x="303016" y="4852804"/>
            <a:ext cx="4776985" cy="584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2">
                  <a:lumMod val="75000"/>
                </a:schemeClr>
              </a:buClr>
              <a:defRPr/>
            </a:pPr>
            <a:r>
              <a:rPr lang="fr-FR" sz="1067" b="1">
                <a:solidFill>
                  <a:schemeClr val="tx1">
                    <a:lumMod val="50000"/>
                  </a:schemeClr>
                </a:solidFill>
                <a:latin typeface="Avenir Book"/>
              </a:rPr>
              <a:t>Mode de recueil : </a:t>
            </a:r>
            <a:r>
              <a:rPr lang="fr-FR" sz="1067">
                <a:solidFill>
                  <a:schemeClr val="tx1">
                    <a:lumMod val="50000"/>
                  </a:schemeClr>
                </a:solidFill>
                <a:latin typeface="Avenir Book"/>
              </a:rPr>
              <a:t>Face – à - Face</a:t>
            </a:r>
          </a:p>
          <a:p>
            <a:pPr>
              <a:buClr>
                <a:schemeClr val="bg2">
                  <a:lumMod val="75000"/>
                </a:schemeClr>
              </a:buClr>
              <a:defRPr/>
            </a:pPr>
            <a:r>
              <a:rPr lang="fr-FR" sz="1067" b="1">
                <a:solidFill>
                  <a:schemeClr val="tx1">
                    <a:lumMod val="50000"/>
                  </a:schemeClr>
                </a:solidFill>
                <a:latin typeface="Avenir Book"/>
              </a:rPr>
              <a:t>Intitulé de la question : </a:t>
            </a:r>
            <a:r>
              <a:rPr lang="fr-FR" sz="1067">
                <a:solidFill>
                  <a:schemeClr val="tx1">
                    <a:lumMod val="50000"/>
                  </a:schemeClr>
                </a:solidFill>
                <a:latin typeface="Avenir Book"/>
              </a:rPr>
              <a:t>Consommez-vous des produits biologiques ?</a:t>
            </a:r>
          </a:p>
          <a:p>
            <a:pPr>
              <a:buClr>
                <a:schemeClr val="bg2">
                  <a:lumMod val="75000"/>
                </a:schemeClr>
              </a:buClr>
              <a:defRPr/>
            </a:pPr>
            <a:r>
              <a:rPr lang="fr-FR" sz="1067" i="1">
                <a:solidFill>
                  <a:schemeClr val="tx1">
                    <a:lumMod val="50000"/>
                  </a:schemeClr>
                </a:solidFill>
                <a:latin typeface="Avenir Book"/>
              </a:rPr>
              <a:t>Modifications mises en place entre 2013 et 2015</a:t>
            </a:r>
            <a:endParaRPr lang="fr-FR" sz="1067" b="1">
              <a:solidFill>
                <a:schemeClr val="tx1">
                  <a:lumMod val="50000"/>
                </a:schemeClr>
              </a:solidFill>
              <a:latin typeface="Avenir Book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B4DE03C-15E4-D68F-D05B-6473F3879FAC}"/>
              </a:ext>
            </a:extLst>
          </p:cNvPr>
          <p:cNvSpPr txBox="1"/>
          <p:nvPr/>
        </p:nvSpPr>
        <p:spPr>
          <a:xfrm>
            <a:off x="9170727" y="2365756"/>
            <a:ext cx="2685648" cy="50257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2"/>
            </a:solidFill>
            <a:prstDash val="solid"/>
          </a:ln>
          <a:effectLst/>
        </p:spPr>
        <p:txBody>
          <a:bodyPr wrap="square" lIns="48000" rIns="48000">
            <a:spAutoFit/>
          </a:bodyPr>
          <a:lstStyle/>
          <a:p>
            <a:pPr algn="ctr">
              <a:defRPr/>
            </a:pPr>
            <a:r>
              <a:rPr lang="fr-FR" sz="1333" kern="0">
                <a:solidFill>
                  <a:schemeClr val="bg1">
                    <a:lumMod val="50000"/>
                  </a:schemeClr>
                </a:solidFill>
                <a:latin typeface="Avenir Book"/>
              </a:rPr>
              <a:t>% Consommateurs </a:t>
            </a:r>
          </a:p>
          <a:p>
            <a:pPr algn="ctr">
              <a:defRPr/>
            </a:pPr>
            <a:r>
              <a:rPr lang="fr-FR" sz="1333" kern="0">
                <a:solidFill>
                  <a:schemeClr val="bg1">
                    <a:lumMod val="50000"/>
                  </a:schemeClr>
                </a:solidFill>
                <a:latin typeface="Avenir Book"/>
              </a:rPr>
              <a:t>au moins une fois par mois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E7095B6-8E63-3685-6407-89EF20565023}"/>
              </a:ext>
            </a:extLst>
          </p:cNvPr>
          <p:cNvSpPr txBox="1"/>
          <p:nvPr/>
        </p:nvSpPr>
        <p:spPr>
          <a:xfrm>
            <a:off x="10753753" y="3519463"/>
            <a:ext cx="160337" cy="2051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CA" sz="1333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fr-FR" sz="1333">
              <a:latin typeface="Avenir Book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252B55F-772D-1061-2232-B7C7DBD31ACC}"/>
              </a:ext>
            </a:extLst>
          </p:cNvPr>
          <p:cNvSpPr txBox="1"/>
          <p:nvPr/>
        </p:nvSpPr>
        <p:spPr>
          <a:xfrm>
            <a:off x="9170727" y="4934876"/>
            <a:ext cx="2685648" cy="50257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2"/>
            </a:solidFill>
            <a:prstDash val="solid"/>
          </a:ln>
          <a:effectLst/>
        </p:spPr>
        <p:txBody>
          <a:bodyPr wrap="square" lIns="48000" rIns="48000">
            <a:spAutoFit/>
          </a:bodyPr>
          <a:lstStyle/>
          <a:p>
            <a:pPr algn="ctr">
              <a:defRPr/>
            </a:pPr>
            <a:r>
              <a:rPr lang="fr-FR" sz="1333" kern="0">
                <a:solidFill>
                  <a:schemeClr val="bg1">
                    <a:lumMod val="50000"/>
                  </a:schemeClr>
                </a:solidFill>
                <a:latin typeface="Avenir Book"/>
              </a:rPr>
              <a:t>% Consommateurs </a:t>
            </a:r>
          </a:p>
          <a:p>
            <a:pPr algn="ctr">
              <a:defRPr/>
            </a:pPr>
            <a:r>
              <a:rPr lang="fr-FR" sz="1333" kern="0">
                <a:solidFill>
                  <a:schemeClr val="bg1">
                    <a:lumMod val="50000"/>
                  </a:schemeClr>
                </a:solidFill>
                <a:latin typeface="Avenir Book"/>
              </a:rPr>
              <a:t>au moins une fois par semaine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9FF852E-D3FD-BE7B-FC94-4E1CA9BCDA7B}"/>
              </a:ext>
            </a:extLst>
          </p:cNvPr>
          <p:cNvSpPr txBox="1"/>
          <p:nvPr/>
        </p:nvSpPr>
        <p:spPr>
          <a:xfrm>
            <a:off x="10817816" y="4272298"/>
            <a:ext cx="160337" cy="2051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CA" sz="1333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fr-FR" sz="1333">
              <a:latin typeface="Avenir Book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17B5C12-33A4-77E0-9CA4-538872178B92}"/>
              </a:ext>
            </a:extLst>
          </p:cNvPr>
          <p:cNvSpPr txBox="1"/>
          <p:nvPr/>
        </p:nvSpPr>
        <p:spPr>
          <a:xfrm>
            <a:off x="11349360" y="4398887"/>
            <a:ext cx="160337" cy="2051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CA" sz="1333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fr-FR" sz="1333"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184065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oogle Shape;695;p8">
            <a:extLst>
              <a:ext uri="{FF2B5EF4-FFF2-40B4-BE49-F238E27FC236}">
                <a16:creationId xmlns:a16="http://schemas.microsoft.com/office/drawing/2014/main" id="{4A8F4473-AD8F-BA82-37AE-85C1E19D648B}"/>
              </a:ext>
            </a:extLst>
          </p:cNvPr>
          <p:cNvGraphicFramePr/>
          <p:nvPr/>
        </p:nvGraphicFramePr>
        <p:xfrm>
          <a:off x="6254768" y="2649379"/>
          <a:ext cx="5937231" cy="3682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716A0EC-1A0A-D119-B2B1-9BD4891285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6517" y="1594573"/>
            <a:ext cx="5453723" cy="529829"/>
          </a:xfrm>
        </p:spPr>
        <p:txBody>
          <a:bodyPr/>
          <a:lstStyle/>
          <a:p>
            <a:r>
              <a:rPr lang="fr-FR" sz="1400" kern="0" spc="0">
                <a:latin typeface="Avenir Book"/>
              </a:rPr>
              <a:t>Dans quelle mesure avez-vous le sentiment que, dans votre foyer, vous êtes contraints de vous restreindre pour des raisons financières sur les dépenses alimentaires ?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227C9E1-CB13-7B0D-8DFC-131D503152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/>
              <a:t>Base totale, n=4000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B8217C2-1065-AD8D-2B96-4970AB4BC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Des restrictions importantes sur les dépenses alimentaires qui pèsent sur les produits de qualité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D6F635A3-A0FC-08D8-8CF8-39333BA02B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00662" y="1594572"/>
            <a:ext cx="5453723" cy="529829"/>
          </a:xfr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fr-FR" sz="1400" kern="0" spc="0" dirty="0">
                <a:latin typeface="Avenir Book"/>
              </a:rPr>
              <a:t>Quelle est la nature des restrictions que vous vous imposez en termes d’alimentation pour des raisons financières ?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E0DA19C4-51A7-AAFF-9B1B-7ACE22AE0167}"/>
              </a:ext>
            </a:extLst>
          </p:cNvPr>
          <p:cNvGraphicFramePr/>
          <p:nvPr/>
        </p:nvGraphicFramePr>
        <p:xfrm>
          <a:off x="49985" y="2447450"/>
          <a:ext cx="4874895" cy="3766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Demi-cadre 5">
            <a:extLst>
              <a:ext uri="{FF2B5EF4-FFF2-40B4-BE49-F238E27FC236}">
                <a16:creationId xmlns:a16="http://schemas.microsoft.com/office/drawing/2014/main" id="{037694A9-AFF6-5043-2774-6F219C53CAD1}"/>
              </a:ext>
            </a:extLst>
          </p:cNvPr>
          <p:cNvSpPr/>
          <p:nvPr/>
        </p:nvSpPr>
        <p:spPr>
          <a:xfrm flipH="1">
            <a:off x="4725582" y="2649379"/>
            <a:ext cx="163105" cy="2813194"/>
          </a:xfrm>
          <a:prstGeom prst="halfFram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Avenir Book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EA033D7-117B-9E85-EB1C-C2A4D6973E63}"/>
              </a:ext>
            </a:extLst>
          </p:cNvPr>
          <p:cNvSpPr/>
          <p:nvPr/>
        </p:nvSpPr>
        <p:spPr>
          <a:xfrm>
            <a:off x="4807134" y="3221792"/>
            <a:ext cx="1451810" cy="137942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>
                <a:solidFill>
                  <a:schemeClr val="accent4"/>
                </a:solidFill>
                <a:latin typeface="Avenir Book"/>
              </a:rPr>
              <a:t>Restrictions</a:t>
            </a:r>
            <a:endParaRPr kumimoji="0" lang="fr-FR" b="0" i="0" u="none" strike="noStrike" kern="120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venir Book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venir Book"/>
                <a:ea typeface="+mn-ea"/>
                <a:cs typeface="+mn-cs"/>
              </a:rPr>
              <a:t>43%</a:t>
            </a:r>
            <a:r>
              <a:rPr kumimoji="0" lang="fr-FR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venir Book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venir Book"/>
                <a:ea typeface="+mn-ea"/>
                <a:cs typeface="+mn-cs"/>
              </a:rPr>
              <a:t>(-3pts/2022)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D4E1ABCA-55CE-1E87-63C6-9E7A5E23EC53}"/>
              </a:ext>
            </a:extLst>
          </p:cNvPr>
          <p:cNvSpPr txBox="1">
            <a:spLocks/>
          </p:cNvSpPr>
          <p:nvPr/>
        </p:nvSpPr>
        <p:spPr>
          <a:xfrm>
            <a:off x="6600662" y="2166221"/>
            <a:ext cx="5377977" cy="2576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67" i="1" kern="1200">
                <a:solidFill>
                  <a:schemeClr val="bg1"/>
                </a:solidFill>
                <a:latin typeface="Avenir Book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1067"/>
              </a:spcBef>
              <a:buSzPct val="120000"/>
              <a:buFontTx/>
              <a:buNone/>
              <a:tabLst/>
              <a:defRPr sz="1600" b="1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tabLst/>
              <a:defRPr sz="1333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200" kern="120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Français se restreignant sur les dépenses alimentaires (note supérieure à 5 à la question précédente) : n=2198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617C1CE-148D-BD59-EAA3-2835D75CA06C}"/>
              </a:ext>
            </a:extLst>
          </p:cNvPr>
          <p:cNvSpPr txBox="1"/>
          <p:nvPr/>
        </p:nvSpPr>
        <p:spPr>
          <a:xfrm rot="10800000">
            <a:off x="11247473" y="3445882"/>
            <a:ext cx="120253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CA" sz="10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fr-FR" sz="1000">
              <a:solidFill>
                <a:schemeClr val="tx2"/>
              </a:solidFill>
              <a:latin typeface="Avenir Book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D999DEA-9644-E1DC-6A81-B7EDF2146AF0}"/>
              </a:ext>
            </a:extLst>
          </p:cNvPr>
          <p:cNvSpPr txBox="1"/>
          <p:nvPr/>
        </p:nvSpPr>
        <p:spPr>
          <a:xfrm rot="10800000">
            <a:off x="11244320" y="3834560"/>
            <a:ext cx="120253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CA" sz="10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fr-FR" sz="1000">
              <a:solidFill>
                <a:schemeClr val="tx2"/>
              </a:solidFill>
              <a:latin typeface="Avenir Book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2D8FD8-91B0-306D-D650-458B37109021}"/>
              </a:ext>
            </a:extLst>
          </p:cNvPr>
          <p:cNvSpPr/>
          <p:nvPr/>
        </p:nvSpPr>
        <p:spPr>
          <a:xfrm>
            <a:off x="8725183" y="2524984"/>
            <a:ext cx="960788" cy="28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Avenir Book"/>
              </a:rPr>
              <a:t>Oui, parfois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8E63E3D-67A6-21AC-0E0A-23008D28D010}"/>
              </a:ext>
            </a:extLst>
          </p:cNvPr>
          <p:cNvSpPr/>
          <p:nvPr/>
        </p:nvSpPr>
        <p:spPr>
          <a:xfrm>
            <a:off x="9716450" y="2524984"/>
            <a:ext cx="881390" cy="2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Avenir Book"/>
              </a:rPr>
              <a:t>Oui, souvent</a:t>
            </a:r>
          </a:p>
        </p:txBody>
      </p:sp>
    </p:spTree>
    <p:extLst>
      <p:ext uri="{BB962C8B-B14F-4D97-AF65-F5344CB8AC3E}">
        <p14:creationId xmlns:p14="http://schemas.microsoft.com/office/powerpoint/2010/main" val="777324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2C75EF-5A04-294C-88C2-6EB2A6569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Méthodologie</a:t>
            </a:r>
          </a:p>
        </p:txBody>
      </p:sp>
      <p:pic>
        <p:nvPicPr>
          <p:cNvPr id="7" name="Graphique 6" descr="Porte-bloc avec un remplissage uni">
            <a:extLst>
              <a:ext uri="{FF2B5EF4-FFF2-40B4-BE49-F238E27FC236}">
                <a16:creationId xmlns:a16="http://schemas.microsoft.com/office/drawing/2014/main" id="{0A4AB716-8B0D-74CC-A26E-021F7EE21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811" y="3464072"/>
            <a:ext cx="941011" cy="94101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F72F391-E5C2-1D28-6435-8F20F32BD6E2}"/>
              </a:ext>
            </a:extLst>
          </p:cNvPr>
          <p:cNvSpPr txBox="1"/>
          <p:nvPr/>
        </p:nvSpPr>
        <p:spPr>
          <a:xfrm>
            <a:off x="1651288" y="2915569"/>
            <a:ext cx="9776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venir Book"/>
              </a:rPr>
              <a:t>Enquête auto-administrée en ligne sur un échantillon de </a:t>
            </a:r>
            <a:r>
              <a:rPr lang="fr-FR" sz="1600" b="1" dirty="0">
                <a:solidFill>
                  <a:schemeClr val="bg2"/>
                </a:solidFill>
                <a:latin typeface="Avenir Book"/>
              </a:rPr>
              <a:t>4000 personnes</a:t>
            </a:r>
            <a:r>
              <a:rPr lang="fr-FR" sz="1600" dirty="0">
                <a:latin typeface="Avenir Book"/>
              </a:rPr>
              <a:t>, représentatif de la population de France métropolitaine âgée de 18 à 75 ans (genre, âge, catégorie socioprofessionnelle, région et taille de l’agglomération de résidence, niveau du diplôme le plus élevé)</a:t>
            </a:r>
          </a:p>
        </p:txBody>
      </p:sp>
      <p:pic>
        <p:nvPicPr>
          <p:cNvPr id="10" name="Graphique 9" descr="Calendrier mensuel avec un remplissage uni">
            <a:extLst>
              <a:ext uri="{FF2B5EF4-FFF2-40B4-BE49-F238E27FC236}">
                <a16:creationId xmlns:a16="http://schemas.microsoft.com/office/drawing/2014/main" id="{183591A1-8EA1-4075-CE32-0D21BC2A3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4811" y="4999465"/>
            <a:ext cx="940800" cy="9408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1F20645-4056-0705-7E05-5FF7A58FB28E}"/>
              </a:ext>
            </a:extLst>
          </p:cNvPr>
          <p:cNvSpPr txBox="1"/>
          <p:nvPr/>
        </p:nvSpPr>
        <p:spPr>
          <a:xfrm>
            <a:off x="1651288" y="5285199"/>
            <a:ext cx="9776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venir Book"/>
              </a:rPr>
              <a:t>Terrain d’enquête du </a:t>
            </a:r>
            <a:r>
              <a:rPr lang="fr-FR" sz="1600" b="1" dirty="0">
                <a:solidFill>
                  <a:schemeClr val="bg2"/>
                </a:solidFill>
                <a:latin typeface="Avenir Book"/>
              </a:rPr>
              <a:t>21 novembre au 7 décembre 2023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0E2CBB3-CCB6-7775-7530-4BFF88D78833}"/>
              </a:ext>
            </a:extLst>
          </p:cNvPr>
          <p:cNvSpPr txBox="1"/>
          <p:nvPr/>
        </p:nvSpPr>
        <p:spPr>
          <a:xfrm>
            <a:off x="1651288" y="3967236"/>
            <a:ext cx="9776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venir Book"/>
              </a:rPr>
              <a:t>Un questionnaire d’une vingtaine de minutes composé d’un tronc commun adressé à tous les répondants et d’un module dédié aux seuls </a:t>
            </a:r>
            <a:r>
              <a:rPr lang="fr-FR" sz="1600" b="1" dirty="0">
                <a:solidFill>
                  <a:schemeClr val="bg2"/>
                </a:solidFill>
                <a:latin typeface="Avenir Book"/>
              </a:rPr>
              <a:t>consommateurs réguliers </a:t>
            </a:r>
            <a:r>
              <a:rPr lang="fr-FR" sz="1600" dirty="0">
                <a:latin typeface="Avenir Book"/>
              </a:rPr>
              <a:t>(au moins une fois par mois) de produits bio (</a:t>
            </a:r>
            <a:r>
              <a:rPr lang="fr-FR" sz="1600" b="1" dirty="0">
                <a:solidFill>
                  <a:schemeClr val="bg2"/>
                </a:solidFill>
                <a:latin typeface="Avenir Book"/>
              </a:rPr>
              <a:t>2208 personnes</a:t>
            </a:r>
            <a:r>
              <a:rPr lang="fr-FR" sz="1600" dirty="0">
                <a:latin typeface="Avenir Book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4870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F783412-446E-7C79-246C-0C72FE22C8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/>
              <a:t>Dans le cadre de votre consommation alimentaire (et celle de votre foyer), quels sont les 3 engagements (parmi les suivants) que vous jugez les plus importants aujourd’hui ?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EE149C7-4030-C0B9-D3E2-F95B49F6CFD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/>
              <a:t>Base totale, n=4000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5B4728A2-CD16-97A4-FB47-7526982F1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37" y="349908"/>
            <a:ext cx="8594847" cy="870857"/>
          </a:xfrm>
        </p:spPr>
        <p:txBody>
          <a:bodyPr/>
          <a:lstStyle/>
          <a:p>
            <a:r>
              <a:rPr lang="fr-FR" dirty="0"/>
              <a:t>Et une montée en puissance de l’attention au gaspillage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E99774B6-F431-E86C-8889-B6EC116E52DB}"/>
              </a:ext>
            </a:extLst>
          </p:cNvPr>
          <p:cNvGraphicFramePr/>
          <p:nvPr/>
        </p:nvGraphicFramePr>
        <p:xfrm>
          <a:off x="59477" y="2399695"/>
          <a:ext cx="9860851" cy="3957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ZoneTexte 30">
            <a:extLst>
              <a:ext uri="{FF2B5EF4-FFF2-40B4-BE49-F238E27FC236}">
                <a16:creationId xmlns:a16="http://schemas.microsoft.com/office/drawing/2014/main" id="{FDD2F8FC-9EA9-7DFC-8F7B-F527E7091135}"/>
              </a:ext>
            </a:extLst>
          </p:cNvPr>
          <p:cNvSpPr txBox="1"/>
          <p:nvPr/>
        </p:nvSpPr>
        <p:spPr>
          <a:xfrm>
            <a:off x="9589831" y="2572155"/>
            <a:ext cx="160337" cy="2051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CA" sz="1333" b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endParaRPr lang="fr-FR" sz="1333">
              <a:latin typeface="Avenir Book"/>
            </a:endParaRPr>
          </a:p>
        </p:txBody>
      </p:sp>
      <p:graphicFrame>
        <p:nvGraphicFramePr>
          <p:cNvPr id="2" name="Tableau 42">
            <a:extLst>
              <a:ext uri="{FF2B5EF4-FFF2-40B4-BE49-F238E27FC236}">
                <a16:creationId xmlns:a16="http://schemas.microsoft.com/office/drawing/2014/main" id="{41AFD316-371F-5996-F61A-5E0103208C02}"/>
              </a:ext>
            </a:extLst>
          </p:cNvPr>
          <p:cNvGraphicFramePr>
            <a:graphicFrameLocks noGrp="1"/>
          </p:cNvGraphicFramePr>
          <p:nvPr/>
        </p:nvGraphicFramePr>
        <p:xfrm>
          <a:off x="9793996" y="2231139"/>
          <a:ext cx="2207976" cy="38839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994">
                  <a:extLst>
                    <a:ext uri="{9D8B030D-6E8A-4147-A177-3AD203B41FA5}">
                      <a16:colId xmlns:a16="http://schemas.microsoft.com/office/drawing/2014/main" val="3490415218"/>
                    </a:ext>
                  </a:extLst>
                </a:gridCol>
                <a:gridCol w="551994">
                  <a:extLst>
                    <a:ext uri="{9D8B030D-6E8A-4147-A177-3AD203B41FA5}">
                      <a16:colId xmlns:a16="http://schemas.microsoft.com/office/drawing/2014/main" val="1979927239"/>
                    </a:ext>
                  </a:extLst>
                </a:gridCol>
                <a:gridCol w="551994">
                  <a:extLst>
                    <a:ext uri="{9D8B030D-6E8A-4147-A177-3AD203B41FA5}">
                      <a16:colId xmlns:a16="http://schemas.microsoft.com/office/drawing/2014/main" val="1260709749"/>
                    </a:ext>
                  </a:extLst>
                </a:gridCol>
                <a:gridCol w="551994">
                  <a:extLst>
                    <a:ext uri="{9D8B030D-6E8A-4147-A177-3AD203B41FA5}">
                      <a16:colId xmlns:a16="http://schemas.microsoft.com/office/drawing/2014/main" val="1937948941"/>
                    </a:ext>
                  </a:extLst>
                </a:gridCol>
              </a:tblGrid>
              <a:tr h="24598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1" i="0" u="none" strike="noStrike">
                          <a:solidFill>
                            <a:schemeClr val="bg1"/>
                          </a:solidFill>
                          <a:effectLst/>
                          <a:latin typeface="Avenir Book"/>
                        </a:rPr>
                        <a:t>2022</a:t>
                      </a:r>
                    </a:p>
                  </a:txBody>
                  <a:tcPr marL="10160" marR="10160" marT="10160" marB="0" anchor="ctr">
                    <a:lnB w="38100" cmpd="sng"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1" i="0" u="none" strike="noStrike">
                          <a:solidFill>
                            <a:schemeClr val="bg1"/>
                          </a:solidFill>
                          <a:effectLst/>
                          <a:latin typeface="Avenir Book"/>
                        </a:rPr>
                        <a:t>2021</a:t>
                      </a:r>
                    </a:p>
                  </a:txBody>
                  <a:tcPr marL="10160" marR="10160" marT="10160" marB="0" anchor="ctr">
                    <a:lnB w="38100" cmpd="sng"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1" i="0" u="none" strike="noStrike">
                          <a:solidFill>
                            <a:schemeClr val="bg1"/>
                          </a:solidFill>
                          <a:effectLst/>
                          <a:latin typeface="Avenir Book"/>
                        </a:rPr>
                        <a:t>2020</a:t>
                      </a:r>
                    </a:p>
                  </a:txBody>
                  <a:tcPr marL="10160" marR="10160" marT="10160" marB="0" anchor="ctr">
                    <a:lnB w="38100" cmpd="sng"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1" i="0" u="none" strike="noStrike">
                          <a:solidFill>
                            <a:schemeClr val="bg1"/>
                          </a:solidFill>
                          <a:effectLst/>
                          <a:latin typeface="Avenir Book"/>
                        </a:rPr>
                        <a:t>2019</a:t>
                      </a:r>
                    </a:p>
                  </a:txBody>
                  <a:tcPr marL="10160" marR="10160" marT="10160" marB="0" anchor="ctr">
                    <a:lnB w="38100" cmpd="sng">
                      <a:noFill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681955"/>
                  </a:ext>
                </a:extLst>
              </a:tr>
              <a:tr h="404221"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64%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56%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55%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54%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442763"/>
                  </a:ext>
                </a:extLst>
              </a:tr>
              <a:tr h="404221"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49%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57%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55%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54%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748879"/>
                  </a:ext>
                </a:extLst>
              </a:tr>
              <a:tr h="404221"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42%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46%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53%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43%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120888"/>
                  </a:ext>
                </a:extLst>
              </a:tr>
              <a:tr h="404221"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34%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31%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31%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32%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152080"/>
                  </a:ext>
                </a:extLst>
              </a:tr>
              <a:tr h="404221"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27%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28%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26%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28%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870495"/>
                  </a:ext>
                </a:extLst>
              </a:tr>
              <a:tr h="404221"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22%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24%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19%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18%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128181"/>
                  </a:ext>
                </a:extLst>
              </a:tr>
              <a:tr h="404221"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23%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28%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28%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28%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206089"/>
                  </a:ext>
                </a:extLst>
              </a:tr>
              <a:tr h="404221"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25%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24%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19%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18%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998849"/>
                  </a:ext>
                </a:extLst>
              </a:tr>
              <a:tr h="404221"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2%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2%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2%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5152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D87CA26-140D-2881-05FA-94449EDED7FA}"/>
              </a:ext>
            </a:extLst>
          </p:cNvPr>
          <p:cNvSpPr/>
          <p:nvPr/>
        </p:nvSpPr>
        <p:spPr>
          <a:xfrm>
            <a:off x="2303136" y="2486993"/>
            <a:ext cx="9742663" cy="396000"/>
          </a:xfrm>
          <a:prstGeom prst="rect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095537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B434728-CE48-4E57-12DF-67AA198B68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/>
              <a:t>Pour chacune des phrases suivantes, vous me direz dans quelle mesure êtes-vous tout à fait, plutôt, plutôt pas ou pas du tout d’accord avec les affirmations listées ci-dessous ?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763838EC-B837-CE22-EFE9-27CEEA12EA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/>
              <a:t>Base totale, n=4000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DE8612E-D17B-89D9-97AD-20AAA3544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Dans ce contexte, les produits bio sont pénalisés par une image prix défavorable</a:t>
            </a:r>
          </a:p>
        </p:txBody>
      </p:sp>
      <p:graphicFrame>
        <p:nvGraphicFramePr>
          <p:cNvPr id="9" name="Chart 25">
            <a:extLst>
              <a:ext uri="{FF2B5EF4-FFF2-40B4-BE49-F238E27FC236}">
                <a16:creationId xmlns:a16="http://schemas.microsoft.com/office/drawing/2014/main" id="{FAE3B602-AF57-5D95-2A45-B6D76204EA0E}"/>
              </a:ext>
            </a:extLst>
          </p:cNvPr>
          <p:cNvGraphicFramePr/>
          <p:nvPr/>
        </p:nvGraphicFramePr>
        <p:xfrm>
          <a:off x="417601" y="2839461"/>
          <a:ext cx="9534244" cy="3371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1E1CEAB-A7DA-3DBE-8D47-C44065AD40AE}"/>
              </a:ext>
            </a:extLst>
          </p:cNvPr>
          <p:cNvSpPr/>
          <p:nvPr/>
        </p:nvSpPr>
        <p:spPr>
          <a:xfrm>
            <a:off x="764" y="2295029"/>
            <a:ext cx="1968000" cy="49982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b="1">
                <a:latin typeface="Avenir Book"/>
              </a:rPr>
              <a:t>Pas du tout d’accord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B5D4D2-117E-1465-DE23-F72013733F49}"/>
              </a:ext>
            </a:extLst>
          </p:cNvPr>
          <p:cNvSpPr/>
          <p:nvPr/>
        </p:nvSpPr>
        <p:spPr>
          <a:xfrm>
            <a:off x="1968764" y="2295029"/>
            <a:ext cx="1968000" cy="4998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609585" algn="ctr"/>
            <a:r>
              <a:rPr lang="fr-FR" sz="1333" b="1">
                <a:solidFill>
                  <a:schemeClr val="tx1"/>
                </a:solidFill>
                <a:latin typeface="Avenir Book"/>
              </a:rPr>
              <a:t>Plutôt pas d’accord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5CEF2C-0946-8E5E-2033-4648A9E6E2A6}"/>
              </a:ext>
            </a:extLst>
          </p:cNvPr>
          <p:cNvSpPr/>
          <p:nvPr/>
        </p:nvSpPr>
        <p:spPr>
          <a:xfrm>
            <a:off x="3931164" y="2295029"/>
            <a:ext cx="1968000" cy="499828"/>
          </a:xfrm>
          <a:prstGeom prst="rect">
            <a:avLst/>
          </a:prstGeom>
          <a:solidFill>
            <a:srgbClr val="99C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b="1">
                <a:solidFill>
                  <a:schemeClr val="bg1"/>
                </a:solidFill>
                <a:latin typeface="Avenir Book"/>
              </a:rPr>
              <a:t>Plutôt d’accord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4BC1C4-2715-9CAC-0E4F-F856D0E15FA5}"/>
              </a:ext>
            </a:extLst>
          </p:cNvPr>
          <p:cNvSpPr/>
          <p:nvPr/>
        </p:nvSpPr>
        <p:spPr>
          <a:xfrm>
            <a:off x="5906524" y="2295029"/>
            <a:ext cx="1968000" cy="4998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b="1">
                <a:latin typeface="Avenir Book"/>
              </a:rPr>
              <a:t>Tout à fait d’accord</a:t>
            </a:r>
          </a:p>
        </p:txBody>
      </p:sp>
      <p:graphicFrame>
        <p:nvGraphicFramePr>
          <p:cNvPr id="10" name="Tableau 42">
            <a:extLst>
              <a:ext uri="{FF2B5EF4-FFF2-40B4-BE49-F238E27FC236}">
                <a16:creationId xmlns:a16="http://schemas.microsoft.com/office/drawing/2014/main" id="{8C1A5F39-4CC5-B563-11B2-7AEDBD123918}"/>
              </a:ext>
            </a:extLst>
          </p:cNvPr>
          <p:cNvGraphicFramePr>
            <a:graphicFrameLocks noGrp="1"/>
          </p:cNvGraphicFramePr>
          <p:nvPr/>
        </p:nvGraphicFramePr>
        <p:xfrm>
          <a:off x="10344225" y="2714130"/>
          <a:ext cx="553963" cy="3496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963">
                  <a:extLst>
                    <a:ext uri="{9D8B030D-6E8A-4147-A177-3AD203B41FA5}">
                      <a16:colId xmlns:a16="http://schemas.microsoft.com/office/drawing/2014/main" val="1006969561"/>
                    </a:ext>
                  </a:extLst>
                </a:gridCol>
              </a:tblGrid>
              <a:tr h="24470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1" i="0" u="none" strike="noStrike">
                          <a:solidFill>
                            <a:schemeClr val="bg1"/>
                          </a:solidFill>
                          <a:effectLst/>
                          <a:latin typeface="Avenir Book"/>
                        </a:rPr>
                        <a:t>2022</a:t>
                      </a:r>
                    </a:p>
                  </a:txBody>
                  <a:tcPr marL="10160" marR="10160" marT="10160" marB="0" anchor="ctr">
                    <a:lnB w="38100" cmpd="sng">
                      <a:noFill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681955"/>
                  </a:ext>
                </a:extLst>
              </a:tr>
              <a:tr h="1024225"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60%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150420"/>
                  </a:ext>
                </a:extLst>
              </a:tr>
              <a:tr h="1113747"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25%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442763"/>
                  </a:ext>
                </a:extLst>
              </a:tr>
              <a:tr h="1113747"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21%</a:t>
                      </a:r>
                    </a:p>
                  </a:txBody>
                  <a:tcPr marL="10160" marR="10160" marT="101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895958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F8159D3A-D37F-DDD1-B1BD-862324BCD745}"/>
              </a:ext>
            </a:extLst>
          </p:cNvPr>
          <p:cNvSpPr txBox="1"/>
          <p:nvPr/>
        </p:nvSpPr>
        <p:spPr>
          <a:xfrm>
            <a:off x="8740037" y="2315364"/>
            <a:ext cx="345196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67" b="1">
                <a:solidFill>
                  <a:schemeClr val="tx2"/>
                </a:solidFill>
                <a:latin typeface="Avenir Book"/>
              </a:rPr>
              <a:t>Evolution % « Tout à fait d’accord »</a:t>
            </a:r>
          </a:p>
        </p:txBody>
      </p:sp>
    </p:spTree>
    <p:extLst>
      <p:ext uri="{BB962C8B-B14F-4D97-AF65-F5344CB8AC3E}">
        <p14:creationId xmlns:p14="http://schemas.microsoft.com/office/powerpoint/2010/main" val="1544487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B7231-1EE6-9C59-80C0-010DCE7DA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49FBF8E-1A79-8008-B768-3EC915D38D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fr-FR"/>
              <a:t>Il n’est </a:t>
            </a:r>
            <a:r>
              <a:rPr lang="fr-FR" b="1"/>
              <a:t>pas normal </a:t>
            </a:r>
            <a:r>
              <a:rPr lang="fr-FR"/>
              <a:t>qu’un produit biologique puisse coûter plus cher qu’un produit non biologique</a:t>
            </a:r>
          </a:p>
          <a:p>
            <a:pPr>
              <a:spcBef>
                <a:spcPts val="0"/>
              </a:spcBef>
            </a:pPr>
            <a:r>
              <a:rPr lang="fr-FR"/>
              <a:t>Pouvez-vous nous dire pourquoi ?</a:t>
            </a:r>
            <a:endParaRPr lang="fr-FR" sz="14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F6756C-026E-E8CB-895C-98964CD861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/>
              <a:t>Base : répondants estimant qu’il est anormal qu’un produit biologique puisse coûter plus cher qu’un produit non biologique, sélection de verbatim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4002273-BC49-5932-0A9E-4A5BC67C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Pourquoi un produit bio ne devrait pas être plus cher qu’un produit non-bio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063194B-74B5-FD4E-7C52-91E763DC65BF}"/>
              </a:ext>
            </a:extLst>
          </p:cNvPr>
          <p:cNvSpPr txBox="1"/>
          <p:nvPr/>
        </p:nvSpPr>
        <p:spPr>
          <a:xfrm>
            <a:off x="904240" y="2264533"/>
            <a:ext cx="5080000" cy="1282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fr-FR" sz="1467">
                <a:latin typeface="Avenir Book"/>
              </a:rPr>
              <a:t>« Dans le coût global du produit, son impact sur la société, il devrait coûter moins cher : moins d'impact sur la santé (consommateur et producteur), moins d'impact sur l'environnement, créé plus d'emplois non délocalisables, favorise le tissu social. »</a:t>
            </a:r>
          </a:p>
          <a:p>
            <a:pPr>
              <a:spcAft>
                <a:spcPts val="800"/>
              </a:spcAft>
            </a:pPr>
            <a:r>
              <a:rPr lang="fr-FR" sz="1200">
                <a:solidFill>
                  <a:schemeClr val="bg1">
                    <a:lumMod val="65000"/>
                  </a:schemeClr>
                </a:solidFill>
                <a:latin typeface="Avenir Book"/>
              </a:rPr>
              <a:t>Homme, 45-54 ans, CSP +, Consomme quotidiennement du bio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383EC4A-27E1-DDEF-090C-80EA7E9B8AC9}"/>
              </a:ext>
            </a:extLst>
          </p:cNvPr>
          <p:cNvSpPr txBox="1"/>
          <p:nvPr/>
        </p:nvSpPr>
        <p:spPr>
          <a:xfrm>
            <a:off x="6766751" y="3515888"/>
            <a:ext cx="5080000" cy="1282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800"/>
              </a:spcAft>
            </a:pPr>
            <a:r>
              <a:rPr lang="fr-FR" sz="1467">
                <a:latin typeface="Avenir Book"/>
              </a:rPr>
              <a:t>« Il faut mieux manger mais cela passe par un budget plus conséquent, donc ça favorise l’élitisme. Ça revient à dire que quelqu’un qui n’a pas de moyens ne mangera jamais bio donc bien.»</a:t>
            </a:r>
          </a:p>
          <a:p>
            <a:pPr algn="r">
              <a:spcAft>
                <a:spcPts val="800"/>
              </a:spcAft>
            </a:pPr>
            <a:r>
              <a:rPr lang="fr-FR" sz="1200">
                <a:solidFill>
                  <a:schemeClr val="bg1">
                    <a:lumMod val="65000"/>
                  </a:schemeClr>
                </a:solidFill>
                <a:latin typeface="Avenir Book"/>
              </a:rPr>
              <a:t>Femme, 18-24 ans, CSP =, Consomme rarement du bio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EF75D0-FE50-63AF-4487-2FAD8D1FBE6B}"/>
              </a:ext>
            </a:extLst>
          </p:cNvPr>
          <p:cNvSpPr txBox="1"/>
          <p:nvPr/>
        </p:nvSpPr>
        <p:spPr>
          <a:xfrm>
            <a:off x="71127" y="3803415"/>
            <a:ext cx="5708952" cy="1056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800"/>
              </a:spcAft>
            </a:pPr>
            <a:r>
              <a:rPr lang="fr-FR" sz="1467">
                <a:latin typeface="Avenir Book"/>
              </a:rPr>
              <a:t>«Si on commence à faire des distinctions de prix entre des mêmes produits juste parce qu'ils ont une petite spécificité, ce n'est pas égal ni équitable et cela pousse encore moins les gens à acheter pour découvrir. »</a:t>
            </a:r>
          </a:p>
          <a:p>
            <a:pPr algn="r">
              <a:spcAft>
                <a:spcPts val="800"/>
              </a:spcAft>
            </a:pPr>
            <a:r>
              <a:rPr lang="fr-FR" sz="1200">
                <a:solidFill>
                  <a:schemeClr val="bg1">
                    <a:lumMod val="65000"/>
                  </a:schemeClr>
                </a:solidFill>
                <a:latin typeface="Avenir Book"/>
              </a:rPr>
              <a:t>Femme, 18-24 ans, Inactive, Consomme régulièrement du bio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1D87B31-129C-A26A-AA3E-70C1C150ACF5}"/>
              </a:ext>
            </a:extLst>
          </p:cNvPr>
          <p:cNvSpPr txBox="1"/>
          <p:nvPr/>
        </p:nvSpPr>
        <p:spPr>
          <a:xfrm>
            <a:off x="6980625" y="2413779"/>
            <a:ext cx="5080000" cy="882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fr-FR" sz="1467">
                <a:latin typeface="Avenir Book"/>
              </a:rPr>
              <a:t>« Il y a 30 ans tout était bio. L’industrie a tout éradiqué et maintenant, la mode c’est de revenir comme avant</a:t>
            </a:r>
            <a:r>
              <a:rPr lang="fr-FR">
                <a:latin typeface="Futura PT Light" panose="020B04020202040203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sz="1467">
                <a:latin typeface="Avenir Book"/>
              </a:rPr>
              <a:t>»</a:t>
            </a:r>
          </a:p>
          <a:p>
            <a:pPr>
              <a:spcAft>
                <a:spcPts val="800"/>
              </a:spcAft>
            </a:pPr>
            <a:r>
              <a:rPr lang="fr-FR" sz="1200">
                <a:solidFill>
                  <a:schemeClr val="bg1">
                    <a:lumMod val="65000"/>
                  </a:schemeClr>
                </a:solidFill>
                <a:latin typeface="Avenir Book"/>
              </a:rPr>
              <a:t>Homme, 55-64 ans, Retraité, Consomme rarement du bio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5E4A8D0-0CBB-7588-D8CB-D16E017021C8}"/>
              </a:ext>
            </a:extLst>
          </p:cNvPr>
          <p:cNvSpPr txBox="1"/>
          <p:nvPr/>
        </p:nvSpPr>
        <p:spPr>
          <a:xfrm>
            <a:off x="6411923" y="4949457"/>
            <a:ext cx="5080000" cy="1056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fr-FR" sz="1467">
                <a:latin typeface="Avenir Book"/>
              </a:rPr>
              <a:t>« Car ils utilisent aucun produit donc pourquoi faire payer plus cher alors qu’il n’y a rien d’autre à mettre dans la plante que de l’eau et du soleil ?»</a:t>
            </a:r>
          </a:p>
          <a:p>
            <a:pPr>
              <a:spcAft>
                <a:spcPts val="800"/>
              </a:spcAft>
            </a:pPr>
            <a:r>
              <a:rPr lang="fr-FR" sz="1200">
                <a:solidFill>
                  <a:schemeClr val="bg1">
                    <a:lumMod val="65000"/>
                  </a:schemeClr>
                </a:solidFill>
                <a:latin typeface="Avenir Book"/>
              </a:rPr>
              <a:t>Homme, 55-64 ans, Retraité, Consomme rarement du bio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5CCEEBC-8BB1-8514-EF74-25648F0FAC8F}"/>
              </a:ext>
            </a:extLst>
          </p:cNvPr>
          <p:cNvSpPr txBox="1"/>
          <p:nvPr/>
        </p:nvSpPr>
        <p:spPr>
          <a:xfrm>
            <a:off x="507207" y="5176998"/>
            <a:ext cx="5080000" cy="1056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fr-FR" sz="1467">
                <a:latin typeface="Avenir Book"/>
              </a:rPr>
              <a:t>« Je ne pense pas que cela coûte plus cher. Les producteurs et distributeurs profitent de l’effet de mode pour gonfler leur marge »</a:t>
            </a:r>
          </a:p>
          <a:p>
            <a:pPr>
              <a:spcAft>
                <a:spcPts val="800"/>
              </a:spcAft>
            </a:pPr>
            <a:r>
              <a:rPr lang="fr-FR" sz="1200">
                <a:solidFill>
                  <a:schemeClr val="bg1">
                    <a:lumMod val="65000"/>
                  </a:schemeClr>
                </a:solidFill>
                <a:latin typeface="Avenir Book"/>
              </a:rPr>
              <a:t>Homme, 35-44 ans, CSP +, Consomme rarement du bio</a:t>
            </a:r>
          </a:p>
        </p:txBody>
      </p:sp>
    </p:spTree>
    <p:extLst>
      <p:ext uri="{BB962C8B-B14F-4D97-AF65-F5344CB8AC3E}">
        <p14:creationId xmlns:p14="http://schemas.microsoft.com/office/powerpoint/2010/main" val="4212958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A77BCB12-D2BC-143F-94F5-DB97E7E5DF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/>
              <a:t>Vous avez déclaré effectuer régulièrement des achats alimentaires dans les points de vente suivants. Diriez-vous que l’offre de produits bio y est…</a:t>
            </a:r>
          </a:p>
        </p:txBody>
      </p:sp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id="{95744674-80A8-6379-3141-036206A03E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/>
              <a:t>Base : individus effectuant des achats régulièrement dans les points de vente; n=140 à 1959</a:t>
            </a:r>
          </a:p>
        </p:txBody>
      </p:sp>
      <p:sp>
        <p:nvSpPr>
          <p:cNvPr id="27" name="Titre 26">
            <a:extLst>
              <a:ext uri="{FF2B5EF4-FFF2-40B4-BE49-F238E27FC236}">
                <a16:creationId xmlns:a16="http://schemas.microsoft.com/office/drawing/2014/main" id="{8682B533-1EA8-4E31-9661-35064392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343" y="415416"/>
            <a:ext cx="10291200" cy="870857"/>
          </a:xfrm>
        </p:spPr>
        <p:txBody>
          <a:bodyPr/>
          <a:lstStyle/>
          <a:p>
            <a:r>
              <a:rPr lang="fr-FR" dirty="0"/>
              <a:t>Les Français soulignent une accessibilité très inégale de l’offre de bio</a:t>
            </a:r>
          </a:p>
        </p:txBody>
      </p:sp>
      <p:graphicFrame>
        <p:nvGraphicFramePr>
          <p:cNvPr id="23" name="Chart 25">
            <a:extLst>
              <a:ext uri="{FF2B5EF4-FFF2-40B4-BE49-F238E27FC236}">
                <a16:creationId xmlns:a16="http://schemas.microsoft.com/office/drawing/2014/main" id="{947E1FD3-EFA2-1EAC-97B0-1109523480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1565660"/>
              </p:ext>
            </p:extLst>
          </p:nvPr>
        </p:nvGraphicFramePr>
        <p:xfrm>
          <a:off x="276518" y="2671605"/>
          <a:ext cx="11382461" cy="3795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3190B93E-96E3-DE7E-564D-411D8BB84FD5}"/>
              </a:ext>
            </a:extLst>
          </p:cNvPr>
          <p:cNvSpPr/>
          <p:nvPr/>
        </p:nvSpPr>
        <p:spPr>
          <a:xfrm>
            <a:off x="-204" y="2260761"/>
            <a:ext cx="2112000" cy="384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b="1">
                <a:latin typeface="Avenir Book"/>
              </a:rPr>
              <a:t>Aucune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940AC2-A2C7-D180-30A1-03ACC457FE34}"/>
              </a:ext>
            </a:extLst>
          </p:cNvPr>
          <p:cNvSpPr/>
          <p:nvPr/>
        </p:nvSpPr>
        <p:spPr>
          <a:xfrm>
            <a:off x="4392889" y="2260761"/>
            <a:ext cx="2112000" cy="384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609585" algn="ctr"/>
            <a:r>
              <a:rPr lang="fr-FR" sz="1333" b="1">
                <a:solidFill>
                  <a:schemeClr val="tx1"/>
                </a:solidFill>
                <a:latin typeface="Avenir Book"/>
              </a:rPr>
              <a:t>Plutôt restreinte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79C9B61-8D5C-707F-68C9-E0C95A6256B7}"/>
              </a:ext>
            </a:extLst>
          </p:cNvPr>
          <p:cNvSpPr/>
          <p:nvPr/>
        </p:nvSpPr>
        <p:spPr>
          <a:xfrm>
            <a:off x="6589436" y="2260761"/>
            <a:ext cx="2112000" cy="384000"/>
          </a:xfrm>
          <a:prstGeom prst="rect">
            <a:avLst/>
          </a:prstGeom>
          <a:solidFill>
            <a:srgbClr val="99C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b="1">
                <a:solidFill>
                  <a:schemeClr val="bg1"/>
                </a:solidFill>
                <a:latin typeface="Avenir Book"/>
              </a:rPr>
              <a:t>Plutôt étendue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A8941AC-7474-831B-035B-5E327E28FC9D}"/>
              </a:ext>
            </a:extLst>
          </p:cNvPr>
          <p:cNvSpPr/>
          <p:nvPr/>
        </p:nvSpPr>
        <p:spPr>
          <a:xfrm>
            <a:off x="8785984" y="2260761"/>
            <a:ext cx="2112000" cy="38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b="1">
                <a:latin typeface="Avenir Book"/>
              </a:rPr>
              <a:t>Très étendue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B62AF6-9455-CB69-8E67-587C29BD2B11}"/>
              </a:ext>
            </a:extLst>
          </p:cNvPr>
          <p:cNvSpPr/>
          <p:nvPr/>
        </p:nvSpPr>
        <p:spPr>
          <a:xfrm>
            <a:off x="2196343" y="2260761"/>
            <a:ext cx="2112000" cy="384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609585" algn="ctr"/>
            <a:r>
              <a:rPr lang="fr-FR" sz="1333" b="1">
                <a:solidFill>
                  <a:schemeClr val="bg1"/>
                </a:solidFill>
                <a:latin typeface="Avenir Book"/>
              </a:rPr>
              <a:t>Très restreinte	</a:t>
            </a:r>
          </a:p>
        </p:txBody>
      </p:sp>
    </p:spTree>
    <p:extLst>
      <p:ext uri="{BB962C8B-B14F-4D97-AF65-F5344CB8AC3E}">
        <p14:creationId xmlns:p14="http://schemas.microsoft.com/office/powerpoint/2010/main" val="938670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B434728-CE48-4E57-12DF-67AA198B68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/>
              <a:t>D’une manière générale, êtes-vous intéressé(e) par des repas avec des produits biologiques… ?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763838EC-B837-CE22-EFE9-27CEEA12EA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/>
              <a:t>Base totale, n=4000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DE8612E-D17B-89D9-97AD-20AAA3544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37" y="349908"/>
            <a:ext cx="9254879" cy="870857"/>
          </a:xfrm>
        </p:spPr>
        <p:txBody>
          <a:bodyPr/>
          <a:lstStyle/>
          <a:p>
            <a:r>
              <a:rPr lang="fr-FR" dirty="0"/>
              <a:t>Et ont des attentes de bio dans les circuits de restauration hors domicile </a:t>
            </a:r>
          </a:p>
        </p:txBody>
      </p:sp>
      <p:graphicFrame>
        <p:nvGraphicFramePr>
          <p:cNvPr id="9" name="Chart 25">
            <a:extLst>
              <a:ext uri="{FF2B5EF4-FFF2-40B4-BE49-F238E27FC236}">
                <a16:creationId xmlns:a16="http://schemas.microsoft.com/office/drawing/2014/main" id="{FAE3B602-AF57-5D95-2A45-B6D76204EA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185091"/>
              </p:ext>
            </p:extLst>
          </p:nvPr>
        </p:nvGraphicFramePr>
        <p:xfrm>
          <a:off x="700304" y="2664328"/>
          <a:ext cx="8308530" cy="3656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60106780-C257-0209-7119-EBB948D750AF}"/>
              </a:ext>
            </a:extLst>
          </p:cNvPr>
          <p:cNvSpPr/>
          <p:nvPr/>
        </p:nvSpPr>
        <p:spPr>
          <a:xfrm>
            <a:off x="3010742" y="2285604"/>
            <a:ext cx="1872000" cy="41279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b="1" dirty="0">
                <a:latin typeface="Avenir Book"/>
              </a:rPr>
              <a:t>Non, pas du tout intéressé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45670E-4386-5BDC-E7B0-54D2F80BF224}"/>
              </a:ext>
            </a:extLst>
          </p:cNvPr>
          <p:cNvSpPr/>
          <p:nvPr/>
        </p:nvSpPr>
        <p:spPr>
          <a:xfrm>
            <a:off x="4882742" y="2285604"/>
            <a:ext cx="1872000" cy="4127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fr-FR" sz="1333" b="1">
                <a:solidFill>
                  <a:schemeClr val="tx1"/>
                </a:solidFill>
                <a:latin typeface="Avenir Book"/>
              </a:rPr>
              <a:t>Non, plutôt pas intéressé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0AEEA6-DE68-0439-4C33-441AB0D2D348}"/>
              </a:ext>
            </a:extLst>
          </p:cNvPr>
          <p:cNvSpPr/>
          <p:nvPr/>
        </p:nvSpPr>
        <p:spPr>
          <a:xfrm>
            <a:off x="6754742" y="2285604"/>
            <a:ext cx="1872000" cy="412792"/>
          </a:xfrm>
          <a:prstGeom prst="rect">
            <a:avLst/>
          </a:prstGeom>
          <a:solidFill>
            <a:srgbClr val="99C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b="1">
                <a:solidFill>
                  <a:schemeClr val="bg1"/>
                </a:solidFill>
                <a:latin typeface="Avenir Book"/>
              </a:rPr>
              <a:t>Oui, plutôt intéressé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B661E0-8396-C67C-4E9B-7409FC66AB88}"/>
              </a:ext>
            </a:extLst>
          </p:cNvPr>
          <p:cNvSpPr/>
          <p:nvPr/>
        </p:nvSpPr>
        <p:spPr>
          <a:xfrm>
            <a:off x="8597949" y="2285604"/>
            <a:ext cx="1872000" cy="4127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b="1" dirty="0">
                <a:latin typeface="Avenir Book"/>
              </a:rPr>
              <a:t>Oui, très intéressé</a:t>
            </a:r>
          </a:p>
        </p:txBody>
      </p:sp>
    </p:spTree>
    <p:extLst>
      <p:ext uri="{BB962C8B-B14F-4D97-AF65-F5344CB8AC3E}">
        <p14:creationId xmlns:p14="http://schemas.microsoft.com/office/powerpoint/2010/main" val="1096958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B434728-CE48-4E57-12DF-67AA198B68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/>
              <a:t>D’une manière générale, êtes-vous intéressé(e) par des repas avec des produits biologiques… ?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763838EC-B837-CE22-EFE9-27CEEA12EA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/>
              <a:t>Base totale, n=4000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DE8612E-D17B-89D9-97AD-20AAA3544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 surtout dans la restauration collective</a:t>
            </a:r>
          </a:p>
        </p:txBody>
      </p:sp>
      <p:graphicFrame>
        <p:nvGraphicFramePr>
          <p:cNvPr id="9" name="Chart 25">
            <a:extLst>
              <a:ext uri="{FF2B5EF4-FFF2-40B4-BE49-F238E27FC236}">
                <a16:creationId xmlns:a16="http://schemas.microsoft.com/office/drawing/2014/main" id="{FAE3B602-AF57-5D95-2A45-B6D76204EA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6463723"/>
              </p:ext>
            </p:extLst>
          </p:nvPr>
        </p:nvGraphicFramePr>
        <p:xfrm>
          <a:off x="0" y="2709016"/>
          <a:ext cx="9024776" cy="3656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9D181DD2-A545-14B6-E54C-2A84F9F51DD6}"/>
              </a:ext>
            </a:extLst>
          </p:cNvPr>
          <p:cNvSpPr/>
          <p:nvPr/>
        </p:nvSpPr>
        <p:spPr>
          <a:xfrm>
            <a:off x="2779248" y="2284171"/>
            <a:ext cx="1872000" cy="41279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b="1" dirty="0">
                <a:latin typeface="Avenir Book"/>
              </a:rPr>
              <a:t>Non, pas du tout intéressé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8D4D93-5A1A-06AD-B579-A1FCB014C303}"/>
              </a:ext>
            </a:extLst>
          </p:cNvPr>
          <p:cNvSpPr/>
          <p:nvPr/>
        </p:nvSpPr>
        <p:spPr>
          <a:xfrm>
            <a:off x="4651248" y="2284171"/>
            <a:ext cx="1872000" cy="4127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fr-FR" sz="1333" b="1">
                <a:solidFill>
                  <a:schemeClr val="tx1"/>
                </a:solidFill>
                <a:latin typeface="Avenir Book"/>
              </a:rPr>
              <a:t>Non, plutôt pas intéressé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A0F52C-3C5A-37B0-434B-4C65CCE6B10F}"/>
              </a:ext>
            </a:extLst>
          </p:cNvPr>
          <p:cNvSpPr/>
          <p:nvPr/>
        </p:nvSpPr>
        <p:spPr>
          <a:xfrm>
            <a:off x="6523248" y="2284171"/>
            <a:ext cx="1872000" cy="412792"/>
          </a:xfrm>
          <a:prstGeom prst="rect">
            <a:avLst/>
          </a:prstGeom>
          <a:solidFill>
            <a:srgbClr val="99C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b="1">
                <a:solidFill>
                  <a:schemeClr val="bg1"/>
                </a:solidFill>
                <a:latin typeface="Avenir Book"/>
              </a:rPr>
              <a:t>Oui, plutôt intéressé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B2A64B-3B2E-D54F-05C1-D9E7ACA9E148}"/>
              </a:ext>
            </a:extLst>
          </p:cNvPr>
          <p:cNvSpPr/>
          <p:nvPr/>
        </p:nvSpPr>
        <p:spPr>
          <a:xfrm>
            <a:off x="8366455" y="2284171"/>
            <a:ext cx="1872000" cy="4127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b="1" dirty="0">
                <a:latin typeface="Avenir Book"/>
              </a:rPr>
              <a:t>Oui, très intéressé</a:t>
            </a:r>
          </a:p>
        </p:txBody>
      </p:sp>
    </p:spTree>
    <p:extLst>
      <p:ext uri="{BB962C8B-B14F-4D97-AF65-F5344CB8AC3E}">
        <p14:creationId xmlns:p14="http://schemas.microsoft.com/office/powerpoint/2010/main" val="2846257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22572864-D4D5-A095-81C1-A8F4409778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9115" y="4591977"/>
            <a:ext cx="8473770" cy="1299537"/>
          </a:xfrm>
        </p:spPr>
        <p:txBody>
          <a:bodyPr/>
          <a:lstStyle/>
          <a:p>
            <a:r>
              <a:rPr lang="fr-FR" sz="2400" b="1" dirty="0"/>
              <a:t>Contacts :</a:t>
            </a:r>
          </a:p>
          <a:p>
            <a:endParaRPr lang="fr-FR" sz="2000" dirty="0"/>
          </a:p>
          <a:p>
            <a:r>
              <a:rPr lang="fr-FR" sz="1800" b="1" dirty="0"/>
              <a:t>Guénaëlle Gault</a:t>
            </a:r>
            <a:r>
              <a:rPr lang="fr-FR" sz="1800" dirty="0"/>
              <a:t>, Directrice générale de L’ObSoCo – </a:t>
            </a:r>
            <a:r>
              <a:rPr lang="fr-FR" sz="1800" dirty="0">
                <a:hlinkClick r:id="rId2"/>
              </a:rPr>
              <a:t>g.gault@lobsoco.com</a:t>
            </a:r>
            <a:endParaRPr lang="fr-FR" sz="1800" dirty="0"/>
          </a:p>
          <a:p>
            <a:r>
              <a:rPr lang="fr-FR" sz="1800" b="1" dirty="0"/>
              <a:t>Agnès Crozet</a:t>
            </a:r>
            <a:r>
              <a:rPr lang="fr-FR" sz="1800" dirty="0"/>
              <a:t>, Directrice générale adjointe – </a:t>
            </a:r>
            <a:r>
              <a:rPr lang="fr-FR" sz="1800" dirty="0">
                <a:hlinkClick r:id="rId3"/>
              </a:rPr>
              <a:t>a.crozet@lobsoco.com</a:t>
            </a:r>
            <a:endParaRPr lang="fr-FR" sz="1800" dirty="0"/>
          </a:p>
          <a:p>
            <a:r>
              <a:rPr lang="fr-FR" sz="1800" dirty="0"/>
              <a:t>Esther Garcia, Havas – </a:t>
            </a:r>
            <a:r>
              <a:rPr lang="fr-FR" sz="1800" dirty="0">
                <a:hlinkClick r:id="rId4"/>
              </a:rPr>
              <a:t>agence-bio@havas.com</a:t>
            </a:r>
            <a:r>
              <a:rPr lang="fr-FR" sz="1800" dirty="0"/>
              <a:t> 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884026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85BD8-EE88-EC43-3C0F-991835ED8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10">
            <a:extLst>
              <a:ext uri="{FF2B5EF4-FFF2-40B4-BE49-F238E27FC236}">
                <a16:creationId xmlns:a16="http://schemas.microsoft.com/office/drawing/2014/main" id="{5A4AD377-CF97-E093-F5A9-6143A88EF8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49" r="23307"/>
          <a:stretch/>
        </p:blipFill>
        <p:spPr>
          <a:xfrm>
            <a:off x="5807242" y="481580"/>
            <a:ext cx="5887895" cy="5842040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63C41213-41E8-3D4B-2FAF-0D8D075A7F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279" y="2480592"/>
            <a:ext cx="9190494" cy="2180204"/>
          </a:xfrm>
        </p:spPr>
        <p:txBody>
          <a:bodyPr/>
          <a:lstStyle/>
          <a:p>
            <a:r>
              <a:rPr lang="fr-FR" sz="4400" dirty="0"/>
              <a:t>Une transition alimentaire </a:t>
            </a:r>
            <a:br>
              <a:rPr lang="fr-FR" sz="4400" dirty="0"/>
            </a:br>
            <a:r>
              <a:rPr lang="fr-FR" sz="4400" dirty="0"/>
              <a:t>en panne DANS LA RESTAURATION À DOMICILE ?</a:t>
            </a:r>
          </a:p>
        </p:txBody>
      </p:sp>
    </p:spTree>
    <p:extLst>
      <p:ext uri="{BB962C8B-B14F-4D97-AF65-F5344CB8AC3E}">
        <p14:creationId xmlns:p14="http://schemas.microsoft.com/office/powerpoint/2010/main" val="381634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raphique 18">
            <a:extLst>
              <a:ext uri="{FF2B5EF4-FFF2-40B4-BE49-F238E27FC236}">
                <a16:creationId xmlns:a16="http://schemas.microsoft.com/office/drawing/2014/main" id="{0B8B63FA-A716-6563-3B1D-6919AF3FA3CF}"/>
              </a:ext>
            </a:extLst>
          </p:cNvPr>
          <p:cNvGraphicFramePr/>
          <p:nvPr/>
        </p:nvGraphicFramePr>
        <p:xfrm>
          <a:off x="2680358" y="2382795"/>
          <a:ext cx="6320054" cy="3920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492E106-6C03-6DCA-C859-1F6F0C85CA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/>
              <a:t>Dans quelle mesure êtes-vous préoccupé(e) par les questions environnementales et écologiques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8A5391-C2A9-6F47-A06A-FB47F702112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/>
              <a:t>Base totale, n=4000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C4B1EC8-8DB2-A85D-744A-FD6D2512E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 anchorCtr="0">
            <a:normAutofit fontScale="90000"/>
          </a:bodyPr>
          <a:lstStyle/>
          <a:p>
            <a:r>
              <a:rPr lang="fr-FR"/>
              <a:t>Même si elle demeure à un niveau élevé, les Français se déclarent de moins en moins préoccupés par les questions environnementales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A9F1D4-135C-420E-7424-0D5CC26952AF}"/>
              </a:ext>
            </a:extLst>
          </p:cNvPr>
          <p:cNvSpPr/>
          <p:nvPr/>
        </p:nvSpPr>
        <p:spPr>
          <a:xfrm>
            <a:off x="1985931" y="2839461"/>
            <a:ext cx="1440000" cy="552000"/>
          </a:xfrm>
          <a:prstGeom prst="rect">
            <a:avLst/>
          </a:prstGeom>
          <a:solidFill>
            <a:srgbClr val="CE61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>
                <a:latin typeface="Avenir Book"/>
              </a:rPr>
              <a:t>Très préoccupés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604120-1113-C3F9-EF1E-39780CF25614}"/>
              </a:ext>
            </a:extLst>
          </p:cNvPr>
          <p:cNvSpPr/>
          <p:nvPr/>
        </p:nvSpPr>
        <p:spPr>
          <a:xfrm>
            <a:off x="1985931" y="3551914"/>
            <a:ext cx="1440000" cy="552000"/>
          </a:xfrm>
          <a:prstGeom prst="rect">
            <a:avLst/>
          </a:prstGeom>
          <a:solidFill>
            <a:srgbClr val="EBC0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>
                <a:solidFill>
                  <a:schemeClr val="tx1"/>
                </a:solidFill>
                <a:latin typeface="Avenir Book"/>
              </a:rPr>
              <a:t>Plutôt préoccupés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567B70-A296-7150-BC85-F9A9FE2522EC}"/>
              </a:ext>
            </a:extLst>
          </p:cNvPr>
          <p:cNvSpPr/>
          <p:nvPr/>
        </p:nvSpPr>
        <p:spPr>
          <a:xfrm>
            <a:off x="1985931" y="4259016"/>
            <a:ext cx="1440000" cy="55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>
                <a:solidFill>
                  <a:schemeClr val="bg1"/>
                </a:solidFill>
                <a:latin typeface="Avenir Book"/>
              </a:rPr>
              <a:t>Peu préoccupés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9AAC38-81F6-0EEC-6FF1-FD31DF332B7B}"/>
              </a:ext>
            </a:extLst>
          </p:cNvPr>
          <p:cNvSpPr/>
          <p:nvPr/>
        </p:nvSpPr>
        <p:spPr>
          <a:xfrm>
            <a:off x="1985931" y="4974348"/>
            <a:ext cx="1440000" cy="55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>
                <a:latin typeface="Avenir Book"/>
              </a:rPr>
              <a:t>Pas du tout préoccupés</a:t>
            </a:r>
          </a:p>
        </p:txBody>
      </p:sp>
      <p:sp>
        <p:nvSpPr>
          <p:cNvPr id="15" name="Demi-cadre 14">
            <a:extLst>
              <a:ext uri="{FF2B5EF4-FFF2-40B4-BE49-F238E27FC236}">
                <a16:creationId xmlns:a16="http://schemas.microsoft.com/office/drawing/2014/main" id="{ACC692A2-8C36-E9B9-FB20-E43F72EC189E}"/>
              </a:ext>
            </a:extLst>
          </p:cNvPr>
          <p:cNvSpPr/>
          <p:nvPr/>
        </p:nvSpPr>
        <p:spPr>
          <a:xfrm flipH="1">
            <a:off x="7736002" y="2636702"/>
            <a:ext cx="314528" cy="3412495"/>
          </a:xfrm>
          <a:prstGeom prst="halfFram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Avenir Book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15AC904-A9EF-0F55-D331-8E2ED38D2B2C}"/>
              </a:ext>
            </a:extLst>
          </p:cNvPr>
          <p:cNvSpPr txBox="1"/>
          <p:nvPr/>
        </p:nvSpPr>
        <p:spPr>
          <a:xfrm>
            <a:off x="5540250" y="3352536"/>
            <a:ext cx="1245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</a:rPr>
              <a:t>2022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52945C2-8491-5DBF-2728-55A715874C89}"/>
              </a:ext>
            </a:extLst>
          </p:cNvPr>
          <p:cNvSpPr txBox="1"/>
          <p:nvPr/>
        </p:nvSpPr>
        <p:spPr>
          <a:xfrm>
            <a:off x="5540250" y="2289301"/>
            <a:ext cx="1245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>
                <a:latin typeface="Avenir Book"/>
              </a:rPr>
              <a:t>2023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AAA4C0B3-0526-60B6-D0FC-57C48F3B06A7}"/>
              </a:ext>
            </a:extLst>
          </p:cNvPr>
          <p:cNvSpPr/>
          <p:nvPr/>
        </p:nvSpPr>
        <p:spPr>
          <a:xfrm>
            <a:off x="8050530" y="2743685"/>
            <a:ext cx="2155539" cy="21565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fr-FR" sz="2400">
                <a:solidFill>
                  <a:schemeClr val="accent4"/>
                </a:solidFill>
                <a:latin typeface="Avenir Book"/>
              </a:rPr>
              <a:t>Préoccupés</a:t>
            </a:r>
          </a:p>
          <a:p>
            <a:pPr algn="ctr" defTabSz="1219170">
              <a:defRPr/>
            </a:pPr>
            <a:r>
              <a:rPr lang="fr-FR" sz="2400" b="1">
                <a:solidFill>
                  <a:schemeClr val="accent4"/>
                </a:solidFill>
                <a:latin typeface="Avenir Book"/>
              </a:rPr>
              <a:t>73%</a:t>
            </a:r>
          </a:p>
          <a:p>
            <a:pPr algn="ctr" defTabSz="1219170">
              <a:defRPr/>
            </a:pPr>
            <a:r>
              <a:rPr lang="fr-FR" sz="2400" b="1">
                <a:solidFill>
                  <a:schemeClr val="bg2"/>
                </a:solidFill>
                <a:latin typeface="Avenir Book"/>
              </a:rPr>
              <a:t> </a:t>
            </a:r>
          </a:p>
          <a:p>
            <a:pPr algn="ctr" defTabSz="1219170">
              <a:defRPr/>
            </a:pPr>
            <a:r>
              <a:rPr lang="fr-FR" sz="1333">
                <a:solidFill>
                  <a:schemeClr val="tx1"/>
                </a:solidFill>
                <a:latin typeface="Avenir Book"/>
              </a:rPr>
              <a:t>-8 pts/2022</a:t>
            </a:r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16382774-70F6-6E07-E245-ECC6CF2E26DC}"/>
              </a:ext>
            </a:extLst>
          </p:cNvPr>
          <p:cNvSpPr>
            <a:spLocks/>
          </p:cNvSpPr>
          <p:nvPr/>
        </p:nvSpPr>
        <p:spPr bwMode="auto">
          <a:xfrm>
            <a:off x="8365058" y="3964898"/>
            <a:ext cx="1655049" cy="756099"/>
          </a:xfrm>
          <a:custGeom>
            <a:avLst/>
            <a:gdLst>
              <a:gd name="T0" fmla="*/ 297 w 3884"/>
              <a:gd name="T1" fmla="*/ 1346 h 1600"/>
              <a:gd name="T2" fmla="*/ 2310 w 3884"/>
              <a:gd name="T3" fmla="*/ 1448 h 1600"/>
              <a:gd name="T4" fmla="*/ 3810 w 3884"/>
              <a:gd name="T5" fmla="*/ 884 h 1600"/>
              <a:gd name="T6" fmla="*/ 1945 w 3884"/>
              <a:gd name="T7" fmla="*/ 137 h 1600"/>
              <a:gd name="T8" fmla="*/ 74 w 3884"/>
              <a:gd name="T9" fmla="*/ 724 h 1600"/>
              <a:gd name="T10" fmla="*/ 781 w 3884"/>
              <a:gd name="T11" fmla="*/ 1072 h 1600"/>
              <a:gd name="T12" fmla="*/ 0 w 3884"/>
              <a:gd name="T13" fmla="*/ 724 h 1600"/>
              <a:gd name="T14" fmla="*/ 1951 w 3884"/>
              <a:gd name="T15" fmla="*/ 68 h 1600"/>
              <a:gd name="T16" fmla="*/ 3878 w 3884"/>
              <a:gd name="T17" fmla="*/ 884 h 1600"/>
              <a:gd name="T18" fmla="*/ 2276 w 3884"/>
              <a:gd name="T19" fmla="*/ 1523 h 1600"/>
              <a:gd name="T20" fmla="*/ 297 w 3884"/>
              <a:gd name="T21" fmla="*/ 1346 h 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884"/>
              <a:gd name="T34" fmla="*/ 0 h 1600"/>
              <a:gd name="T35" fmla="*/ 3884 w 3884"/>
              <a:gd name="T36" fmla="*/ 1600 h 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884" h="1600">
                <a:moveTo>
                  <a:pt x="297" y="1346"/>
                </a:moveTo>
                <a:cubicBezTo>
                  <a:pt x="918" y="1523"/>
                  <a:pt x="1726" y="1533"/>
                  <a:pt x="2310" y="1448"/>
                </a:cubicBezTo>
                <a:cubicBezTo>
                  <a:pt x="3125" y="1334"/>
                  <a:pt x="3798" y="1192"/>
                  <a:pt x="3810" y="884"/>
                </a:cubicBezTo>
                <a:cubicBezTo>
                  <a:pt x="3822" y="576"/>
                  <a:pt x="3114" y="204"/>
                  <a:pt x="1945" y="137"/>
                </a:cubicBezTo>
                <a:cubicBezTo>
                  <a:pt x="645" y="63"/>
                  <a:pt x="74" y="564"/>
                  <a:pt x="74" y="724"/>
                </a:cubicBezTo>
                <a:cubicBezTo>
                  <a:pt x="74" y="884"/>
                  <a:pt x="394" y="1032"/>
                  <a:pt x="781" y="1072"/>
                </a:cubicBezTo>
                <a:cubicBezTo>
                  <a:pt x="280" y="1135"/>
                  <a:pt x="0" y="912"/>
                  <a:pt x="0" y="724"/>
                </a:cubicBezTo>
                <a:cubicBezTo>
                  <a:pt x="0" y="536"/>
                  <a:pt x="473" y="0"/>
                  <a:pt x="1951" y="68"/>
                </a:cubicBezTo>
                <a:cubicBezTo>
                  <a:pt x="2863" y="110"/>
                  <a:pt x="3884" y="433"/>
                  <a:pt x="3878" y="884"/>
                </a:cubicBezTo>
                <a:cubicBezTo>
                  <a:pt x="3872" y="1335"/>
                  <a:pt x="2873" y="1446"/>
                  <a:pt x="2276" y="1523"/>
                </a:cubicBezTo>
                <a:cubicBezTo>
                  <a:pt x="1679" y="1600"/>
                  <a:pt x="553" y="1580"/>
                  <a:pt x="297" y="1346"/>
                </a:cubicBezTo>
                <a:close/>
              </a:path>
            </a:pathLst>
          </a:custGeom>
          <a:solidFill>
            <a:srgbClr val="C00000"/>
          </a:solidFill>
          <a:ln w="19050" cmpd="sng">
            <a:solidFill>
              <a:srgbClr val="C00000"/>
            </a:solidFill>
            <a:round/>
            <a:headEnd/>
            <a:tailEnd/>
          </a:ln>
        </p:spPr>
        <p:txBody>
          <a:bodyPr tIns="68580" bIns="6858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25" b="0" i="0" u="none" strike="noStrike" kern="1200" cap="none" spc="0" normalizeH="0" baseline="0" noProof="0">
              <a:ln>
                <a:noFill/>
              </a:ln>
              <a:solidFill>
                <a:srgbClr val="616365"/>
              </a:solidFill>
              <a:effectLst/>
              <a:uLnTx/>
              <a:uFillTx/>
              <a:latin typeface="Avenir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440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47796-4BFF-D996-ADA9-FFF99CBD9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CD533D5F-EBD7-40D7-CBB1-28A8964042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6517" y="1530766"/>
            <a:ext cx="5453723" cy="529829"/>
          </a:xfrm>
        </p:spPr>
        <p:txBody>
          <a:bodyPr/>
          <a:lstStyle/>
          <a:p>
            <a:r>
              <a:rPr lang="fr-FR" dirty="0"/>
              <a:t>Aujourd’hui, quand vous pensez aux effets possibles sur votre santé des aliments que vous pouvez </a:t>
            </a:r>
            <a:br>
              <a:rPr lang="fr-FR" dirty="0"/>
            </a:br>
            <a:r>
              <a:rPr lang="fr-FR" dirty="0"/>
              <a:t>être amené(e) à consommer, vous vous sentez :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6A9A630D-765D-DDAA-DBBE-2910156C4A5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Base totale, n=4000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B57CB20-C83F-A9E6-BE35-126B71F3A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Alimentation et santé : un niveau d’inquiétude stable, mais une attention en baisse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489DBF-7ECE-1C20-CB26-F56590C708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FR"/>
              <a:t>Parmi les affirmations suivantes, quelle est celle qui vous correspond le mieux ?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F74E344-389B-101A-60E8-1B17726BB1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/>
              <a:t>Base totale, n=4000</a:t>
            </a:r>
            <a:endParaRPr lang="fr-FR" dirty="0"/>
          </a:p>
        </p:txBody>
      </p:sp>
      <p:graphicFrame>
        <p:nvGraphicFramePr>
          <p:cNvPr id="8" name="Chart 3">
            <a:extLst>
              <a:ext uri="{FF2B5EF4-FFF2-40B4-BE49-F238E27FC236}">
                <a16:creationId xmlns:a16="http://schemas.microsoft.com/office/drawing/2014/main" id="{9A82F633-7557-211D-BFA4-5C3947DBA2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9094282"/>
              </p:ext>
            </p:extLst>
          </p:nvPr>
        </p:nvGraphicFramePr>
        <p:xfrm>
          <a:off x="-113235" y="2295027"/>
          <a:ext cx="5596255" cy="4190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2D43CBC-ECE9-BC35-4C8C-456BD97EADBF}"/>
              </a:ext>
            </a:extLst>
          </p:cNvPr>
          <p:cNvSpPr/>
          <p:nvPr/>
        </p:nvSpPr>
        <p:spPr>
          <a:xfrm>
            <a:off x="1338560" y="3835071"/>
            <a:ext cx="1375404" cy="111061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fr-FR" sz="2133" dirty="0">
                <a:solidFill>
                  <a:schemeClr val="accent4"/>
                </a:solidFill>
                <a:latin typeface="Avenir Book"/>
              </a:rPr>
              <a:t>Inquiets</a:t>
            </a:r>
          </a:p>
          <a:p>
            <a:pPr algn="ctr" defTabSz="1219170">
              <a:defRPr/>
            </a:pPr>
            <a:r>
              <a:rPr lang="fr-FR" sz="2133" b="1" dirty="0">
                <a:solidFill>
                  <a:schemeClr val="accent4"/>
                </a:solidFill>
                <a:latin typeface="Avenir Book"/>
              </a:rPr>
              <a:t>62%</a:t>
            </a:r>
            <a:r>
              <a:rPr lang="fr-FR" sz="2133" dirty="0">
                <a:solidFill>
                  <a:schemeClr val="accent4"/>
                </a:solidFill>
                <a:latin typeface="Avenir Book"/>
              </a:rPr>
              <a:t> </a:t>
            </a:r>
          </a:p>
          <a:p>
            <a:pPr algn="ctr" defTabSz="1219170">
              <a:defRPr/>
            </a:pPr>
            <a:r>
              <a:rPr lang="fr-FR" sz="1200" dirty="0">
                <a:solidFill>
                  <a:schemeClr val="tx1"/>
                </a:solidFill>
                <a:latin typeface="Avenir Book"/>
              </a:rPr>
              <a:t>= / 2022</a:t>
            </a:r>
            <a:endParaRPr lang="fr-FR" sz="1400" dirty="0">
              <a:solidFill>
                <a:schemeClr val="accent4"/>
              </a:solidFill>
              <a:latin typeface="Avenir Book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A55AF3-0777-FE96-CBA4-931D8EDA9206}"/>
              </a:ext>
            </a:extLst>
          </p:cNvPr>
          <p:cNvSpPr/>
          <p:nvPr/>
        </p:nvSpPr>
        <p:spPr>
          <a:xfrm>
            <a:off x="4043020" y="2916347"/>
            <a:ext cx="1440000" cy="552000"/>
          </a:xfrm>
          <a:prstGeom prst="rect">
            <a:avLst/>
          </a:prstGeom>
          <a:solidFill>
            <a:srgbClr val="CE61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dirty="0">
                <a:latin typeface="Avenir Book"/>
              </a:rPr>
              <a:t>Très inquiets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831B77-1D42-418E-3951-63B94C4F119B}"/>
              </a:ext>
            </a:extLst>
          </p:cNvPr>
          <p:cNvSpPr/>
          <p:nvPr/>
        </p:nvSpPr>
        <p:spPr>
          <a:xfrm>
            <a:off x="4043020" y="3628800"/>
            <a:ext cx="1440000" cy="552000"/>
          </a:xfrm>
          <a:prstGeom prst="rect">
            <a:avLst/>
          </a:prstGeom>
          <a:solidFill>
            <a:srgbClr val="EBC0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>
                <a:solidFill>
                  <a:schemeClr val="tx1"/>
                </a:solidFill>
                <a:latin typeface="Avenir Book"/>
              </a:rPr>
              <a:t>Plutôt inquiets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8AA3D1-0E71-6ED8-F982-C7B66822C9D7}"/>
              </a:ext>
            </a:extLst>
          </p:cNvPr>
          <p:cNvSpPr/>
          <p:nvPr/>
        </p:nvSpPr>
        <p:spPr>
          <a:xfrm>
            <a:off x="4043020" y="4335902"/>
            <a:ext cx="1440000" cy="55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>
                <a:solidFill>
                  <a:schemeClr val="bg1"/>
                </a:solidFill>
                <a:latin typeface="Avenir Book"/>
              </a:rPr>
              <a:t>Plutôt pas inquiets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DA58AF-1864-4988-8B6D-CA510C80375B}"/>
              </a:ext>
            </a:extLst>
          </p:cNvPr>
          <p:cNvSpPr/>
          <p:nvPr/>
        </p:nvSpPr>
        <p:spPr>
          <a:xfrm>
            <a:off x="4043020" y="5051234"/>
            <a:ext cx="1440000" cy="55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>
                <a:latin typeface="Avenir Book"/>
              </a:rPr>
              <a:t>Pas du tout inquiets</a:t>
            </a:r>
          </a:p>
        </p:txBody>
      </p:sp>
      <p:graphicFrame>
        <p:nvGraphicFramePr>
          <p:cNvPr id="14" name="Chart 3">
            <a:extLst>
              <a:ext uri="{FF2B5EF4-FFF2-40B4-BE49-F238E27FC236}">
                <a16:creationId xmlns:a16="http://schemas.microsoft.com/office/drawing/2014/main" id="{6DC78D3C-4913-F88D-16B1-810000086E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9261808"/>
              </p:ext>
            </p:extLst>
          </p:nvPr>
        </p:nvGraphicFramePr>
        <p:xfrm>
          <a:off x="5872772" y="2379084"/>
          <a:ext cx="4678386" cy="4022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A4ED988E-D5AD-0A10-E28C-DBAB1C275A38}"/>
              </a:ext>
            </a:extLst>
          </p:cNvPr>
          <p:cNvSpPr/>
          <p:nvPr/>
        </p:nvSpPr>
        <p:spPr>
          <a:xfrm>
            <a:off x="10290597" y="2636696"/>
            <a:ext cx="1789616" cy="9082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dirty="0">
                <a:latin typeface="Avenir Book"/>
              </a:rPr>
              <a:t>Très attentifs aux effets de l’alimentation sur votre santé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8CB9FB-1DFE-8C63-B88F-C283CB2F3851}"/>
              </a:ext>
            </a:extLst>
          </p:cNvPr>
          <p:cNvSpPr/>
          <p:nvPr/>
        </p:nvSpPr>
        <p:spPr>
          <a:xfrm>
            <a:off x="10290596" y="3705447"/>
            <a:ext cx="1789615" cy="55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dirty="0">
                <a:solidFill>
                  <a:schemeClr val="tx1"/>
                </a:solidFill>
                <a:latin typeface="Avenir Book"/>
              </a:rPr>
              <a:t>Assez attentifs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94CA58-AABC-840B-BC88-B9A1B8FC94A1}"/>
              </a:ext>
            </a:extLst>
          </p:cNvPr>
          <p:cNvSpPr/>
          <p:nvPr/>
        </p:nvSpPr>
        <p:spPr>
          <a:xfrm>
            <a:off x="10290597" y="4412549"/>
            <a:ext cx="1789614" cy="552000"/>
          </a:xfrm>
          <a:prstGeom prst="rect">
            <a:avLst/>
          </a:prstGeom>
          <a:solidFill>
            <a:srgbClr val="EBC0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dirty="0">
                <a:solidFill>
                  <a:schemeClr val="tx1"/>
                </a:solidFill>
                <a:latin typeface="Avenir Book"/>
              </a:rPr>
              <a:t>Peu attentifs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B74872-4F8B-67C8-B954-52D7E5A5C8F0}"/>
              </a:ext>
            </a:extLst>
          </p:cNvPr>
          <p:cNvSpPr/>
          <p:nvPr/>
        </p:nvSpPr>
        <p:spPr>
          <a:xfrm>
            <a:off x="10290596" y="5127881"/>
            <a:ext cx="1789613" cy="552000"/>
          </a:xfrm>
          <a:prstGeom prst="rect">
            <a:avLst/>
          </a:prstGeom>
          <a:solidFill>
            <a:srgbClr val="CE61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33" dirty="0">
                <a:latin typeface="Avenir Book"/>
              </a:rPr>
              <a:t>Pas vraiment attentifs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927616-AD7C-E872-1F4D-6F94E6D7FD9B}"/>
              </a:ext>
            </a:extLst>
          </p:cNvPr>
          <p:cNvSpPr/>
          <p:nvPr/>
        </p:nvSpPr>
        <p:spPr>
          <a:xfrm>
            <a:off x="7216179" y="3325949"/>
            <a:ext cx="2155539" cy="21565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fr-FR" sz="2133" dirty="0">
                <a:solidFill>
                  <a:schemeClr val="bg2"/>
                </a:solidFill>
                <a:latin typeface="Avenir Book"/>
              </a:rPr>
              <a:t>Attentifs</a:t>
            </a:r>
          </a:p>
          <a:p>
            <a:pPr algn="ctr" defTabSz="1219170">
              <a:defRPr/>
            </a:pPr>
            <a:r>
              <a:rPr lang="fr-FR" sz="2133" b="1" dirty="0">
                <a:solidFill>
                  <a:schemeClr val="bg2"/>
                </a:solidFill>
                <a:latin typeface="Avenir Book"/>
              </a:rPr>
              <a:t>65%</a:t>
            </a:r>
          </a:p>
          <a:p>
            <a:pPr algn="ctr" defTabSz="1219170">
              <a:defRPr/>
            </a:pPr>
            <a:r>
              <a:rPr lang="fr-FR" sz="1200" dirty="0">
                <a:solidFill>
                  <a:schemeClr val="tx1"/>
                </a:solidFill>
                <a:latin typeface="Avenir Book"/>
              </a:rPr>
              <a:t> -4 pts/2022</a:t>
            </a:r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7DBA07CF-82F9-81D7-43A0-12A84E84FBFE}"/>
              </a:ext>
            </a:extLst>
          </p:cNvPr>
          <p:cNvSpPr>
            <a:spLocks/>
          </p:cNvSpPr>
          <p:nvPr/>
        </p:nvSpPr>
        <p:spPr bwMode="auto">
          <a:xfrm>
            <a:off x="7750185" y="4577079"/>
            <a:ext cx="1168805" cy="367149"/>
          </a:xfrm>
          <a:custGeom>
            <a:avLst/>
            <a:gdLst>
              <a:gd name="T0" fmla="*/ 297 w 3884"/>
              <a:gd name="T1" fmla="*/ 1346 h 1600"/>
              <a:gd name="T2" fmla="*/ 2310 w 3884"/>
              <a:gd name="T3" fmla="*/ 1448 h 1600"/>
              <a:gd name="T4" fmla="*/ 3810 w 3884"/>
              <a:gd name="T5" fmla="*/ 884 h 1600"/>
              <a:gd name="T6" fmla="*/ 1945 w 3884"/>
              <a:gd name="T7" fmla="*/ 137 h 1600"/>
              <a:gd name="T8" fmla="*/ 74 w 3884"/>
              <a:gd name="T9" fmla="*/ 724 h 1600"/>
              <a:gd name="T10" fmla="*/ 781 w 3884"/>
              <a:gd name="T11" fmla="*/ 1072 h 1600"/>
              <a:gd name="T12" fmla="*/ 0 w 3884"/>
              <a:gd name="T13" fmla="*/ 724 h 1600"/>
              <a:gd name="T14" fmla="*/ 1951 w 3884"/>
              <a:gd name="T15" fmla="*/ 68 h 1600"/>
              <a:gd name="T16" fmla="*/ 3878 w 3884"/>
              <a:gd name="T17" fmla="*/ 884 h 1600"/>
              <a:gd name="T18" fmla="*/ 2276 w 3884"/>
              <a:gd name="T19" fmla="*/ 1523 h 1600"/>
              <a:gd name="T20" fmla="*/ 297 w 3884"/>
              <a:gd name="T21" fmla="*/ 1346 h 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884"/>
              <a:gd name="T34" fmla="*/ 0 h 1600"/>
              <a:gd name="T35" fmla="*/ 3884 w 3884"/>
              <a:gd name="T36" fmla="*/ 1600 h 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884" h="1600">
                <a:moveTo>
                  <a:pt x="297" y="1346"/>
                </a:moveTo>
                <a:cubicBezTo>
                  <a:pt x="918" y="1523"/>
                  <a:pt x="1726" y="1533"/>
                  <a:pt x="2310" y="1448"/>
                </a:cubicBezTo>
                <a:cubicBezTo>
                  <a:pt x="3125" y="1334"/>
                  <a:pt x="3798" y="1192"/>
                  <a:pt x="3810" y="884"/>
                </a:cubicBezTo>
                <a:cubicBezTo>
                  <a:pt x="3822" y="576"/>
                  <a:pt x="3114" y="204"/>
                  <a:pt x="1945" y="137"/>
                </a:cubicBezTo>
                <a:cubicBezTo>
                  <a:pt x="645" y="63"/>
                  <a:pt x="74" y="564"/>
                  <a:pt x="74" y="724"/>
                </a:cubicBezTo>
                <a:cubicBezTo>
                  <a:pt x="74" y="884"/>
                  <a:pt x="394" y="1032"/>
                  <a:pt x="781" y="1072"/>
                </a:cubicBezTo>
                <a:cubicBezTo>
                  <a:pt x="280" y="1135"/>
                  <a:pt x="0" y="912"/>
                  <a:pt x="0" y="724"/>
                </a:cubicBezTo>
                <a:cubicBezTo>
                  <a:pt x="0" y="536"/>
                  <a:pt x="473" y="0"/>
                  <a:pt x="1951" y="68"/>
                </a:cubicBezTo>
                <a:cubicBezTo>
                  <a:pt x="2863" y="110"/>
                  <a:pt x="3884" y="433"/>
                  <a:pt x="3878" y="884"/>
                </a:cubicBezTo>
                <a:cubicBezTo>
                  <a:pt x="3872" y="1335"/>
                  <a:pt x="2873" y="1446"/>
                  <a:pt x="2276" y="1523"/>
                </a:cubicBezTo>
                <a:cubicBezTo>
                  <a:pt x="1679" y="1600"/>
                  <a:pt x="553" y="1580"/>
                  <a:pt x="297" y="1346"/>
                </a:cubicBezTo>
                <a:close/>
              </a:path>
            </a:pathLst>
          </a:custGeom>
          <a:solidFill>
            <a:srgbClr val="C00000"/>
          </a:solidFill>
          <a:ln w="19050" cmpd="sng">
            <a:solidFill>
              <a:srgbClr val="C00000"/>
            </a:solidFill>
            <a:round/>
            <a:headEnd/>
            <a:tailEnd/>
          </a:ln>
        </p:spPr>
        <p:txBody>
          <a:bodyPr tIns="68580" bIns="6858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25" b="0" i="0" u="none" strike="noStrike" kern="1200" cap="none" spc="0" normalizeH="0" baseline="0" noProof="0">
              <a:ln>
                <a:noFill/>
              </a:ln>
              <a:solidFill>
                <a:srgbClr val="616365"/>
              </a:solidFill>
              <a:effectLst/>
              <a:uLnTx/>
              <a:uFillTx/>
              <a:latin typeface="Avenir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463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B434728-CE48-4E57-12DF-67AA198B68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/>
              <a:t>Pour chacune des phrases suivantes, vous me direz dans quelle mesure êtes-vous tout à fait, plutôt, plutôt pas ou pas du tout d’accord avec les affirmations listées ci-dessous ?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763838EC-B837-CE22-EFE9-27CEEA12EA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/>
              <a:t>Base totale, n=4000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DE8612E-D17B-89D9-97AD-20AAA3544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Et un léger </a:t>
            </a:r>
            <a:r>
              <a:rPr lang="fr-FR" dirty="0">
                <a:latin typeface="Avenir Book"/>
              </a:rPr>
              <a:t>recul des habitudes alimentaires liées à la santé pour l’ensemble des Français</a:t>
            </a:r>
          </a:p>
        </p:txBody>
      </p:sp>
      <p:graphicFrame>
        <p:nvGraphicFramePr>
          <p:cNvPr id="9" name="Chart 25">
            <a:extLst>
              <a:ext uri="{FF2B5EF4-FFF2-40B4-BE49-F238E27FC236}">
                <a16:creationId xmlns:a16="http://schemas.microsoft.com/office/drawing/2014/main" id="{FAE3B602-AF57-5D95-2A45-B6D76204EA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5432010"/>
              </p:ext>
            </p:extLst>
          </p:nvPr>
        </p:nvGraphicFramePr>
        <p:xfrm>
          <a:off x="175647" y="3003085"/>
          <a:ext cx="9414668" cy="3299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3779DAB-0B34-0BA5-CE54-3CFF788F81A3}"/>
              </a:ext>
            </a:extLst>
          </p:cNvPr>
          <p:cNvSpPr/>
          <p:nvPr/>
        </p:nvSpPr>
        <p:spPr>
          <a:xfrm>
            <a:off x="233235" y="2290791"/>
            <a:ext cx="2160000" cy="384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fr-FR" sz="1333" b="1">
                <a:solidFill>
                  <a:srgbClr val="FFFFFF"/>
                </a:solidFill>
                <a:latin typeface="Avenir Book"/>
              </a:rPr>
              <a:t>Pas du tout d’accord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56E6DA-1A18-BA71-EF6A-42455623C9F2}"/>
              </a:ext>
            </a:extLst>
          </p:cNvPr>
          <p:cNvSpPr/>
          <p:nvPr/>
        </p:nvSpPr>
        <p:spPr>
          <a:xfrm>
            <a:off x="2393235" y="2290791"/>
            <a:ext cx="2160000" cy="384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585" lvl="1" indent="-609585" algn="ctr" defTabSz="609585"/>
            <a:r>
              <a:rPr lang="fr-FR" sz="1333" b="1">
                <a:solidFill>
                  <a:srgbClr val="000000"/>
                </a:solidFill>
                <a:latin typeface="Avenir Book"/>
              </a:rPr>
              <a:t>Plutôt pas d’accord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CFED84-9BCB-D73C-9530-19AD8CA71562}"/>
              </a:ext>
            </a:extLst>
          </p:cNvPr>
          <p:cNvSpPr/>
          <p:nvPr/>
        </p:nvSpPr>
        <p:spPr>
          <a:xfrm>
            <a:off x="4553235" y="2290791"/>
            <a:ext cx="2160000" cy="384000"/>
          </a:xfrm>
          <a:prstGeom prst="rect">
            <a:avLst/>
          </a:prstGeom>
          <a:solidFill>
            <a:srgbClr val="99C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fr-FR" sz="1333" b="1">
                <a:solidFill>
                  <a:srgbClr val="FFFFFF"/>
                </a:solidFill>
                <a:latin typeface="Avenir Book"/>
              </a:rPr>
              <a:t>Plutôt d’accord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052E4A-6847-6421-1B10-63F850E73AE1}"/>
              </a:ext>
            </a:extLst>
          </p:cNvPr>
          <p:cNvSpPr/>
          <p:nvPr/>
        </p:nvSpPr>
        <p:spPr>
          <a:xfrm>
            <a:off x="6713235" y="2290791"/>
            <a:ext cx="2160000" cy="38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fr-FR" sz="1333" b="1">
                <a:solidFill>
                  <a:srgbClr val="FFFFFF"/>
                </a:solidFill>
                <a:latin typeface="Avenir Book"/>
              </a:rPr>
              <a:t>Tout à fait d’accord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3C73D8F0-9123-8602-827E-1B439F50D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555986"/>
              </p:ext>
            </p:extLst>
          </p:nvPr>
        </p:nvGraphicFramePr>
        <p:xfrm>
          <a:off x="9590315" y="2701691"/>
          <a:ext cx="2426038" cy="3600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019">
                  <a:extLst>
                    <a:ext uri="{9D8B030D-6E8A-4147-A177-3AD203B41FA5}">
                      <a16:colId xmlns:a16="http://schemas.microsoft.com/office/drawing/2014/main" val="706089824"/>
                    </a:ext>
                  </a:extLst>
                </a:gridCol>
                <a:gridCol w="1213019">
                  <a:extLst>
                    <a:ext uri="{9D8B030D-6E8A-4147-A177-3AD203B41FA5}">
                      <a16:colId xmlns:a16="http://schemas.microsoft.com/office/drawing/2014/main" val="24133887"/>
                    </a:ext>
                  </a:extLst>
                </a:gridCol>
              </a:tblGrid>
              <a:tr h="383488">
                <a:tc>
                  <a:txBody>
                    <a:bodyPr/>
                    <a:lstStyle/>
                    <a:p>
                      <a:pPr algn="ctr"/>
                      <a:r>
                        <a:rPr lang="fr-FR" sz="1400" b="1">
                          <a:solidFill>
                            <a:schemeClr val="bg1"/>
                          </a:solidFill>
                          <a:latin typeface="Avenir Book"/>
                        </a:rPr>
                        <a:t>2022 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kern="1200">
                          <a:solidFill>
                            <a:schemeClr val="bg1"/>
                          </a:solidFill>
                          <a:latin typeface="Avenir Book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538465"/>
                  </a:ext>
                </a:extLst>
              </a:tr>
              <a:tr h="726788">
                <a:tc>
                  <a:txBody>
                    <a:bodyPr/>
                    <a:lstStyle/>
                    <a:p>
                      <a:pPr algn="ctr"/>
                      <a:r>
                        <a:rPr lang="fr-FR" sz="1600" b="1">
                          <a:solidFill>
                            <a:schemeClr val="tx2"/>
                          </a:solidFill>
                          <a:latin typeface="Avenir Book"/>
                        </a:rPr>
                        <a:t>-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>
                          <a:solidFill>
                            <a:schemeClr val="tx2"/>
                          </a:solidFill>
                          <a:latin typeface="Avenir Book"/>
                        </a:rPr>
                        <a:t>-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02939"/>
                  </a:ext>
                </a:extLst>
              </a:tr>
              <a:tr h="945465">
                <a:tc>
                  <a:txBody>
                    <a:bodyPr/>
                    <a:lstStyle/>
                    <a:p>
                      <a:pPr algn="ctr"/>
                      <a:r>
                        <a:rPr lang="fr-FR" sz="1600" b="1">
                          <a:solidFill>
                            <a:schemeClr val="tx2"/>
                          </a:solidFill>
                          <a:latin typeface="Avenir Book"/>
                        </a:rPr>
                        <a:t>30%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>
                          <a:solidFill>
                            <a:schemeClr val="tx2"/>
                          </a:solidFill>
                          <a:latin typeface="Avenir Book"/>
                        </a:rPr>
                        <a:t>42%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6855614"/>
                  </a:ext>
                </a:extLst>
              </a:tr>
              <a:tr h="709100">
                <a:tc>
                  <a:txBody>
                    <a:bodyPr/>
                    <a:lstStyle/>
                    <a:p>
                      <a:pPr algn="ctr"/>
                      <a:r>
                        <a:rPr lang="fr-FR" sz="1600" b="1">
                          <a:solidFill>
                            <a:schemeClr val="tx2"/>
                          </a:solidFill>
                          <a:latin typeface="Avenir Book"/>
                        </a:rPr>
                        <a:t>21%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>
                          <a:solidFill>
                            <a:schemeClr val="tx2"/>
                          </a:solidFill>
                          <a:latin typeface="Avenir Book"/>
                        </a:rPr>
                        <a:t>-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3255796"/>
                  </a:ext>
                </a:extLst>
              </a:tr>
              <a:tr h="836109">
                <a:tc>
                  <a:txBody>
                    <a:bodyPr/>
                    <a:lstStyle/>
                    <a:p>
                      <a:pPr algn="ctr"/>
                      <a:r>
                        <a:rPr lang="fr-FR" sz="1600" b="1">
                          <a:solidFill>
                            <a:schemeClr val="tx2"/>
                          </a:solidFill>
                          <a:latin typeface="Avenir Book"/>
                        </a:rPr>
                        <a:t>17%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>
                          <a:solidFill>
                            <a:schemeClr val="tx2"/>
                          </a:solidFill>
                          <a:latin typeface="Avenir Book"/>
                        </a:rPr>
                        <a:t>24%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8248555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FBC1F766-56A5-6330-C52C-77CFB3AAF3C6}"/>
              </a:ext>
            </a:extLst>
          </p:cNvPr>
          <p:cNvSpPr txBox="1"/>
          <p:nvPr/>
        </p:nvSpPr>
        <p:spPr>
          <a:xfrm>
            <a:off x="8491993" y="2373396"/>
            <a:ext cx="439433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/>
            <a:r>
              <a:rPr lang="fr-FR" sz="1333" b="1">
                <a:solidFill>
                  <a:srgbClr val="46714B"/>
                </a:solidFill>
                <a:latin typeface="Avenir Book"/>
              </a:rPr>
              <a:t>% « Tout à fait d’accord »</a:t>
            </a:r>
          </a:p>
        </p:txBody>
      </p:sp>
    </p:spTree>
    <p:extLst>
      <p:ext uri="{BB962C8B-B14F-4D97-AF65-F5344CB8AC3E}">
        <p14:creationId xmlns:p14="http://schemas.microsoft.com/office/powerpoint/2010/main" val="482164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695;p8">
            <a:extLst>
              <a:ext uri="{FF2B5EF4-FFF2-40B4-BE49-F238E27FC236}">
                <a16:creationId xmlns:a16="http://schemas.microsoft.com/office/drawing/2014/main" id="{1B442ADC-5B30-10CB-CD0E-4395E080A1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2880774"/>
              </p:ext>
            </p:extLst>
          </p:nvPr>
        </p:nvGraphicFramePr>
        <p:xfrm>
          <a:off x="-1185949" y="2426259"/>
          <a:ext cx="9953105" cy="3858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A7FE1D88-C53A-DA1A-CD71-48733DA9C0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176882"/>
              </p:ext>
            </p:extLst>
          </p:nvPr>
        </p:nvGraphicFramePr>
        <p:xfrm>
          <a:off x="5012267" y="2261295"/>
          <a:ext cx="6128716" cy="3950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6720">
                  <a:extLst>
                    <a:ext uri="{9D8B030D-6E8A-4147-A177-3AD203B41FA5}">
                      <a16:colId xmlns:a16="http://schemas.microsoft.com/office/drawing/2014/main" val="256063217"/>
                    </a:ext>
                  </a:extLst>
                </a:gridCol>
                <a:gridCol w="610499">
                  <a:extLst>
                    <a:ext uri="{9D8B030D-6E8A-4147-A177-3AD203B41FA5}">
                      <a16:colId xmlns:a16="http://schemas.microsoft.com/office/drawing/2014/main" val="2967150637"/>
                    </a:ext>
                  </a:extLst>
                </a:gridCol>
                <a:gridCol w="610499">
                  <a:extLst>
                    <a:ext uri="{9D8B030D-6E8A-4147-A177-3AD203B41FA5}">
                      <a16:colId xmlns:a16="http://schemas.microsoft.com/office/drawing/2014/main" val="402950752"/>
                    </a:ext>
                  </a:extLst>
                </a:gridCol>
                <a:gridCol w="610499">
                  <a:extLst>
                    <a:ext uri="{9D8B030D-6E8A-4147-A177-3AD203B41FA5}">
                      <a16:colId xmlns:a16="http://schemas.microsoft.com/office/drawing/2014/main" val="1588710229"/>
                    </a:ext>
                  </a:extLst>
                </a:gridCol>
                <a:gridCol w="610499">
                  <a:extLst>
                    <a:ext uri="{9D8B030D-6E8A-4147-A177-3AD203B41FA5}">
                      <a16:colId xmlns:a16="http://schemas.microsoft.com/office/drawing/2014/main" val="345532504"/>
                    </a:ext>
                  </a:extLst>
                </a:gridCol>
              </a:tblGrid>
              <a:tr h="323685"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500" b="1" i="0" u="none" strike="noStrike" kern="1200" noProof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 noProof="0">
                          <a:solidFill>
                            <a:schemeClr val="bg1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0" marR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 noProof="0">
                          <a:solidFill>
                            <a:schemeClr val="bg1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0" marR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 noProof="0">
                          <a:solidFill>
                            <a:schemeClr val="bg1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0" marR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u="none" strike="noStrike" kern="1200" noProof="0">
                          <a:solidFill>
                            <a:schemeClr val="bg1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0" marR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363688"/>
                  </a:ext>
                </a:extLst>
              </a:tr>
              <a:tr h="329701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endParaRPr lang="fr-FR" sz="1500" b="1" i="0" u="none" strike="noStrike" kern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0160" marR="10160" marT="1016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57%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53%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61%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59%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5272905"/>
                  </a:ext>
                </a:extLst>
              </a:tr>
              <a:tr h="329701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endParaRPr lang="fr-FR" sz="1500" b="1" i="0" u="none" strike="noStrike" kern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0160" marR="10160" marT="1016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42%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34%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37%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51%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7189710"/>
                  </a:ext>
                </a:extLst>
              </a:tr>
              <a:tr h="329701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endParaRPr lang="fr-FR" sz="1500" b="1" i="0" u="none" strike="noStrike" kern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0160" marR="10160" marT="1016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43%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46%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48%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45%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279962"/>
                  </a:ext>
                </a:extLst>
              </a:tr>
              <a:tr h="329701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endParaRPr lang="fr-FR" sz="1500" b="1" i="0" u="none" strike="noStrike" kern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0160" marR="10160" marT="1016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31%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31%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34%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34%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1179943"/>
                  </a:ext>
                </a:extLst>
              </a:tr>
              <a:tr h="329701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endParaRPr lang="fr-FR" sz="1500" b="1" i="0" u="none" strike="noStrike" kern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0160" marR="10160" marT="1016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25%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28%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38%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31%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0977188"/>
                  </a:ext>
                </a:extLst>
              </a:tr>
              <a:tr h="329701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endParaRPr lang="fr-FR" sz="1500" b="1" i="0" u="none" strike="noStrike" kern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0160" marR="10160" marT="1016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25%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32%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39%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34%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4921036"/>
                  </a:ext>
                </a:extLst>
              </a:tr>
              <a:tr h="329701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endParaRPr lang="fr-FR" sz="1500" b="1" i="0" u="none" strike="noStrike" kern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0160" marR="10160" marT="1016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14%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15%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15%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8%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1079083"/>
                  </a:ext>
                </a:extLst>
              </a:tr>
              <a:tr h="329701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endParaRPr lang="fr-FR" sz="1500" b="1" i="0" u="none" strike="noStrike" kern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0160" marR="10160" marT="1016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16%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18%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17%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15%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9602765"/>
                  </a:ext>
                </a:extLst>
              </a:tr>
              <a:tr h="329701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endParaRPr lang="fr-FR" sz="1500" b="1" i="0" u="none" strike="noStrike" kern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0160" marR="10160" marT="1016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15%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12%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14%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7199303"/>
                  </a:ext>
                </a:extLst>
              </a:tr>
              <a:tr h="329701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endParaRPr lang="fr-FR" sz="1500" b="1" i="0" u="none" strike="noStrike" kern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0160" marR="10160" marT="1016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5%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5%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4%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4%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223935"/>
                  </a:ext>
                </a:extLst>
              </a:tr>
              <a:tr h="329701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endParaRPr lang="fr-FR" sz="1500" b="1" i="0" u="none" strike="noStrike" kern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0160" marR="10160" marT="1016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fr-FR" sz="1500" b="1" i="0" u="none" strike="noStrike" kern="1200">
                          <a:solidFill>
                            <a:schemeClr val="tx2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4%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5%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3%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500" b="1" i="0" u="none" strike="noStrike">
                          <a:solidFill>
                            <a:srgbClr val="46714B"/>
                          </a:solidFill>
                          <a:effectLst/>
                          <a:latin typeface="Avenir Book"/>
                        </a:rPr>
                        <a:t>4%</a:t>
                      </a:r>
                    </a:p>
                  </a:txBody>
                  <a:tcPr marL="10160" marR="10160" marT="10160" marB="0"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9812373"/>
                  </a:ext>
                </a:extLst>
              </a:tr>
            </a:tbl>
          </a:graphicData>
        </a:graphic>
      </p:graphicFrame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4A96D6-B8A3-3BF1-D005-E7A5BB5877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6472" y="1595596"/>
            <a:ext cx="10621467" cy="529829"/>
          </a:xfrm>
        </p:spPr>
        <p:txBody>
          <a:bodyPr/>
          <a:lstStyle/>
          <a:p>
            <a:r>
              <a:rPr lang="fr-FR" u="sng"/>
              <a:t>Aujourd’hui</a:t>
            </a:r>
            <a:r>
              <a:rPr lang="fr-FR"/>
              <a:t>, quelles sont toutes les raisons qui vous incitent à consommer des produits biologiques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522796-B7BF-8E76-1457-8227CD55154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/>
              <a:t>Base : consommateurs de produits biologiques au moins une fois par mois, n = 2208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15B97B3-ADA7-26CC-2704-F48FE6D67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37" y="349908"/>
            <a:ext cx="9423425" cy="870857"/>
          </a:xfrm>
        </p:spPr>
        <p:txBody>
          <a:bodyPr>
            <a:noAutofit/>
          </a:bodyPr>
          <a:lstStyle/>
          <a:p>
            <a:r>
              <a:rPr lang="fr-FR" dirty="0"/>
              <a:t>Conséquence : un fléchissement des motivations quotidiennes à consommer bio liées à la santé et à l’environnement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908D7A5-AA67-D07F-D3FC-3185D325D597}"/>
              </a:ext>
            </a:extLst>
          </p:cNvPr>
          <p:cNvSpPr txBox="1"/>
          <p:nvPr/>
        </p:nvSpPr>
        <p:spPr>
          <a:xfrm>
            <a:off x="7721397" y="2977659"/>
            <a:ext cx="185881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CA" sz="1333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en-CA" sz="1333">
              <a:solidFill>
                <a:schemeClr val="accent4"/>
              </a:solidFill>
              <a:latin typeface="Avenir Book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9CE2DB2-06B8-BF64-05DB-A9F00EEC64AB}"/>
              </a:ext>
            </a:extLst>
          </p:cNvPr>
          <p:cNvSpPr txBox="1"/>
          <p:nvPr/>
        </p:nvSpPr>
        <p:spPr>
          <a:xfrm>
            <a:off x="7721397" y="3326409"/>
            <a:ext cx="185881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CA" sz="1333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en-CA" sz="1333">
              <a:solidFill>
                <a:schemeClr val="accent4"/>
              </a:solidFill>
              <a:latin typeface="Avenir Book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C64803C-5A28-1452-D1FF-8D3C6B2BB343}"/>
              </a:ext>
            </a:extLst>
          </p:cNvPr>
          <p:cNvSpPr txBox="1"/>
          <p:nvPr/>
        </p:nvSpPr>
        <p:spPr>
          <a:xfrm>
            <a:off x="8558581" y="2656603"/>
            <a:ext cx="185881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CA" sz="1333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en-CA" sz="1333">
              <a:solidFill>
                <a:schemeClr val="accent4"/>
              </a:solidFill>
              <a:latin typeface="Avenir Book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511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159C1-0868-8B1F-EF47-DA4919A56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>
            <a:extLst>
              <a:ext uri="{FF2B5EF4-FFF2-40B4-BE49-F238E27FC236}">
                <a16:creationId xmlns:a16="http://schemas.microsoft.com/office/drawing/2014/main" id="{9A5F9D54-63F9-8675-BE31-D1F637FE3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939" y="4438687"/>
            <a:ext cx="5050547" cy="969102"/>
          </a:xfrm>
        </p:spPr>
        <p:txBody>
          <a:bodyPr/>
          <a:lstStyle/>
          <a:p>
            <a:r>
              <a:rPr lang="fr-FR" sz="3200" dirty="0"/>
              <a:t>I/ Trop de repères tue les repères ?</a:t>
            </a:r>
          </a:p>
        </p:txBody>
      </p:sp>
      <p:pic>
        <p:nvPicPr>
          <p:cNvPr id="6" name="Espace réservé pour une image  10">
            <a:extLst>
              <a:ext uri="{FF2B5EF4-FFF2-40B4-BE49-F238E27FC236}">
                <a16:creationId xmlns:a16="http://schemas.microsoft.com/office/drawing/2014/main" id="{49043401-FE58-6A5D-11DE-C49978EBE7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49" r="23307"/>
          <a:stretch/>
        </p:blipFill>
        <p:spPr>
          <a:xfrm>
            <a:off x="5807242" y="481580"/>
            <a:ext cx="5887895" cy="5842040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BEFEA8F-FC49-6AEA-C1A9-D578FE9CB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937" y="2249715"/>
            <a:ext cx="8904663" cy="2180204"/>
          </a:xfrm>
        </p:spPr>
        <p:txBody>
          <a:bodyPr/>
          <a:lstStyle/>
          <a:p>
            <a:r>
              <a:rPr lang="fr-FR" dirty="0"/>
              <a:t>Une fatigue alimentaire à l’œuvre ?</a:t>
            </a:r>
          </a:p>
        </p:txBody>
      </p:sp>
    </p:spTree>
    <p:extLst>
      <p:ext uri="{BB962C8B-B14F-4D97-AF65-F5344CB8AC3E}">
        <p14:creationId xmlns:p14="http://schemas.microsoft.com/office/powerpoint/2010/main" val="3089564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BF77825-6054-2B1A-4CEB-BAD9546CC0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/>
              <a:t>Toujours concernant ces labels/logos/certifications. Pour chacun d’entre eux, veuillez indiquer si, lors de vos achats de produits alimentaires, vous y êtes personnellement…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24057E-2DE0-4A26-2071-E49CF967708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76225" y="2362535"/>
            <a:ext cx="10621963" cy="187325"/>
          </a:xfrm>
        </p:spPr>
        <p:txBody>
          <a:bodyPr/>
          <a:lstStyle/>
          <a:p>
            <a:r>
              <a:rPr lang="fr-FR"/>
              <a:t>Base individus qui connaissent chaque logo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E736AFA-576D-DE2E-657E-784621D39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37" y="349908"/>
            <a:ext cx="9331400" cy="870857"/>
          </a:xfrm>
        </p:spPr>
        <p:txBody>
          <a:bodyPr/>
          <a:lstStyle/>
          <a:p>
            <a:r>
              <a:rPr lang="fr-FR"/>
              <a:t>Une baisse généralisée de l’attention portée aux labels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6DB7DF1-C09A-4D8F-124F-68E1235BAC87}"/>
              </a:ext>
            </a:extLst>
          </p:cNvPr>
          <p:cNvSpPr txBox="1"/>
          <p:nvPr/>
        </p:nvSpPr>
        <p:spPr>
          <a:xfrm>
            <a:off x="10406092" y="2502563"/>
            <a:ext cx="863600" cy="205121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fr-FR" sz="1333" b="1" kern="0">
                <a:solidFill>
                  <a:schemeClr val="bg1"/>
                </a:solidFill>
                <a:highlight>
                  <a:srgbClr val="99C221"/>
                </a:highlight>
                <a:latin typeface="Avenir Book"/>
              </a:rPr>
              <a:t>2022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5159899-5986-DD4F-8DA0-0898F9B5218F}"/>
              </a:ext>
            </a:extLst>
          </p:cNvPr>
          <p:cNvSpPr/>
          <p:nvPr/>
        </p:nvSpPr>
        <p:spPr>
          <a:xfrm>
            <a:off x="-9513" y="2272919"/>
            <a:ext cx="2479155" cy="40112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latin typeface="Avenir Book"/>
              </a:rPr>
              <a:t>Pas du tout attentif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8B32505-063E-AADA-A76D-DB6DD5567EA9}"/>
              </a:ext>
            </a:extLst>
          </p:cNvPr>
          <p:cNvSpPr/>
          <p:nvPr/>
        </p:nvSpPr>
        <p:spPr>
          <a:xfrm>
            <a:off x="2469641" y="2272919"/>
            <a:ext cx="2479155" cy="4011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fr-FR" sz="1200" b="1">
                <a:solidFill>
                  <a:schemeClr val="tx1"/>
                </a:solidFill>
                <a:latin typeface="Avenir Book"/>
              </a:rPr>
              <a:t>Plutôt pas attentif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AE99BBC-DC56-42BF-5653-D07A42602A4B}"/>
              </a:ext>
            </a:extLst>
          </p:cNvPr>
          <p:cNvSpPr/>
          <p:nvPr/>
        </p:nvSpPr>
        <p:spPr>
          <a:xfrm>
            <a:off x="4948796" y="2272919"/>
            <a:ext cx="2479155" cy="401128"/>
          </a:xfrm>
          <a:prstGeom prst="rect">
            <a:avLst/>
          </a:prstGeom>
          <a:solidFill>
            <a:srgbClr val="99C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fr-FR" sz="1200" b="1">
                <a:latin typeface="Avenir Book"/>
              </a:rPr>
              <a:t>Plutôt attentif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1A2600F-87BD-EEE8-F9BB-0501866B2AEA}"/>
              </a:ext>
            </a:extLst>
          </p:cNvPr>
          <p:cNvSpPr/>
          <p:nvPr/>
        </p:nvSpPr>
        <p:spPr>
          <a:xfrm>
            <a:off x="7429713" y="2272919"/>
            <a:ext cx="2479155" cy="4011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fr-FR" sz="1200" b="1">
                <a:latin typeface="Avenir Book"/>
              </a:rPr>
              <a:t>Très attentif</a:t>
            </a:r>
          </a:p>
        </p:txBody>
      </p:sp>
      <p:sp>
        <p:nvSpPr>
          <p:cNvPr id="60" name="Espace réservé du texte 2">
            <a:extLst>
              <a:ext uri="{FF2B5EF4-FFF2-40B4-BE49-F238E27FC236}">
                <a16:creationId xmlns:a16="http://schemas.microsoft.com/office/drawing/2014/main" id="{FB7CA324-EC02-533C-5A3A-3D81A7AC6BE6}"/>
              </a:ext>
            </a:extLst>
          </p:cNvPr>
          <p:cNvSpPr txBox="1">
            <a:spLocks/>
          </p:cNvSpPr>
          <p:nvPr/>
        </p:nvSpPr>
        <p:spPr>
          <a:xfrm>
            <a:off x="276225" y="2037415"/>
            <a:ext cx="10621963" cy="1873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800" i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800"/>
              </a:spcBef>
              <a:buSzPct val="120000"/>
              <a:buFontTx/>
              <a:buNone/>
              <a:tabLst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Arial" panose="020B0604020202020204" pitchFamily="34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67">
                <a:latin typeface="Avenir Book"/>
              </a:rPr>
              <a:t>Base  : répondants ayant indiqué avoir déjà vu le label, 1392 &lt; n &lt;  3761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2B43C1F-E4B8-DBA3-128D-D4862F273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8" y="4692763"/>
            <a:ext cx="11162876" cy="23884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E75B385-F240-A61C-9143-960FA46E8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8" y="3812572"/>
            <a:ext cx="11162876" cy="28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57478"/>
      </p:ext>
    </p:extLst>
  </p:cSld>
  <p:clrMapOvr>
    <a:masterClrMapping/>
  </p:clrMapOvr>
</p:sld>
</file>

<file path=ppt/theme/theme1.xml><?xml version="1.0" encoding="utf-8"?>
<a:theme xmlns:a="http://schemas.openxmlformats.org/drawingml/2006/main" name="Masque L'Agence Bio">
  <a:themeElements>
    <a:clrScheme name="Personnalisé 13">
      <a:dk1>
        <a:srgbClr val="000000"/>
      </a:dk1>
      <a:lt1>
        <a:srgbClr val="FFFFFF"/>
      </a:lt1>
      <a:dk2>
        <a:srgbClr val="46714B"/>
      </a:dk2>
      <a:lt2>
        <a:srgbClr val="99C221"/>
      </a:lt2>
      <a:accent1>
        <a:srgbClr val="CFC3B6"/>
      </a:accent1>
      <a:accent2>
        <a:srgbClr val="D1B680"/>
      </a:accent2>
      <a:accent3>
        <a:srgbClr val="C08C65"/>
      </a:accent3>
      <a:accent4>
        <a:srgbClr val="CE6149"/>
      </a:accent4>
      <a:accent5>
        <a:srgbClr val="FFC900"/>
      </a:accent5>
      <a:accent6>
        <a:srgbClr val="79B0E8"/>
      </a:accent6>
      <a:hlink>
        <a:srgbClr val="99C221"/>
      </a:hlink>
      <a:folHlink>
        <a:srgbClr val="99C2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asque L'Agence Bio">
  <a:themeElements>
    <a:clrScheme name="Personnalisé 13">
      <a:dk1>
        <a:srgbClr val="000000"/>
      </a:dk1>
      <a:lt1>
        <a:srgbClr val="FFFFFF"/>
      </a:lt1>
      <a:dk2>
        <a:srgbClr val="46714B"/>
      </a:dk2>
      <a:lt2>
        <a:srgbClr val="99C221"/>
      </a:lt2>
      <a:accent1>
        <a:srgbClr val="CFC3B6"/>
      </a:accent1>
      <a:accent2>
        <a:srgbClr val="D1B680"/>
      </a:accent2>
      <a:accent3>
        <a:srgbClr val="C08C65"/>
      </a:accent3>
      <a:accent4>
        <a:srgbClr val="CE6149"/>
      </a:accent4>
      <a:accent5>
        <a:srgbClr val="FFC900"/>
      </a:accent5>
      <a:accent6>
        <a:srgbClr val="79B0E8"/>
      </a:accent6>
      <a:hlink>
        <a:srgbClr val="99C221"/>
      </a:hlink>
      <a:folHlink>
        <a:srgbClr val="99C2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Masque L'Agence Bio">
  <a:themeElements>
    <a:clrScheme name="Personnalisé 13">
      <a:dk1>
        <a:srgbClr val="000000"/>
      </a:dk1>
      <a:lt1>
        <a:srgbClr val="FFFFFF"/>
      </a:lt1>
      <a:dk2>
        <a:srgbClr val="46714B"/>
      </a:dk2>
      <a:lt2>
        <a:srgbClr val="99C221"/>
      </a:lt2>
      <a:accent1>
        <a:srgbClr val="CFC3B6"/>
      </a:accent1>
      <a:accent2>
        <a:srgbClr val="D1B680"/>
      </a:accent2>
      <a:accent3>
        <a:srgbClr val="C08C65"/>
      </a:accent3>
      <a:accent4>
        <a:srgbClr val="CE6149"/>
      </a:accent4>
      <a:accent5>
        <a:srgbClr val="FFC900"/>
      </a:accent5>
      <a:accent6>
        <a:srgbClr val="79B0E8"/>
      </a:accent6>
      <a:hlink>
        <a:srgbClr val="99C221"/>
      </a:hlink>
      <a:folHlink>
        <a:srgbClr val="99C2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e3be4ae-24d3-41ec-83bf-c8c521d781b6" xsi:nil="true"/>
    <lcf76f155ced4ddcb4097134ff3c332f xmlns="f05ad043-945f-4283-a440-aa22343db19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AC817DE21BA640B19C3BA181C8E7E7" ma:contentTypeVersion="18" ma:contentTypeDescription="Crée un document." ma:contentTypeScope="" ma:versionID="9a7c7c03dca059d2b7dbef72fe93be9a">
  <xsd:schema xmlns:xsd="http://www.w3.org/2001/XMLSchema" xmlns:xs="http://www.w3.org/2001/XMLSchema" xmlns:p="http://schemas.microsoft.com/office/2006/metadata/properties" xmlns:ns2="f05ad043-945f-4283-a440-aa22343db191" xmlns:ns3="7e3be4ae-24d3-41ec-83bf-c8c521d781b6" targetNamespace="http://schemas.microsoft.com/office/2006/metadata/properties" ma:root="true" ma:fieldsID="1e70fdcf82718b0325b0c7dc288556f8" ns2:_="" ns3:_="">
    <xsd:import namespace="f05ad043-945f-4283-a440-aa22343db191"/>
    <xsd:import namespace="7e3be4ae-24d3-41ec-83bf-c8c521d781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ad043-945f-4283-a440-aa22343db1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c9357fb1-496c-4e5b-a01a-d71a3ab92b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3be4ae-24d3-41ec-83bf-c8c521d781b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22e23b4-ba96-4374-9ee4-94ad200d155e}" ma:internalName="TaxCatchAll" ma:showField="CatchAllData" ma:web="7e3be4ae-24d3-41ec-83bf-c8c521d781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B4A424-6F7B-46FA-9C77-2DF946DF5878}">
  <ds:schemaRefs>
    <ds:schemaRef ds:uri="http://schemas.microsoft.com/office/2006/metadata/properties"/>
    <ds:schemaRef ds:uri="http://schemas.microsoft.com/office/infopath/2007/PartnerControls"/>
    <ds:schemaRef ds:uri="7e3be4ae-24d3-41ec-83bf-c8c521d781b6"/>
    <ds:schemaRef ds:uri="f05ad043-945f-4283-a440-aa22343db191"/>
  </ds:schemaRefs>
</ds:datastoreItem>
</file>

<file path=customXml/itemProps2.xml><?xml version="1.0" encoding="utf-8"?>
<ds:datastoreItem xmlns:ds="http://schemas.openxmlformats.org/officeDocument/2006/customXml" ds:itemID="{07D5DEBC-1FD8-470A-8087-3B3964C4B1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6E2A7E-DCFC-4F63-AD9E-7338ED6065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5ad043-945f-4283-a440-aa22343db191"/>
    <ds:schemaRef ds:uri="7e3be4ae-24d3-41ec-83bf-c8c521d781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2007</Words>
  <Application>Microsoft Office PowerPoint</Application>
  <PresentationFormat>Grand écran</PresentationFormat>
  <Paragraphs>360</Paragraphs>
  <Slides>26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26</vt:i4>
      </vt:variant>
    </vt:vector>
  </HeadingPairs>
  <TitlesOfParts>
    <vt:vector size="33" baseType="lpstr">
      <vt:lpstr>Arial</vt:lpstr>
      <vt:lpstr>Avenir Book</vt:lpstr>
      <vt:lpstr>Calibri</vt:lpstr>
      <vt:lpstr>Futura PT Light</vt:lpstr>
      <vt:lpstr>Masque L'Agence Bio</vt:lpstr>
      <vt:lpstr>1_Masque L'Agence Bio</vt:lpstr>
      <vt:lpstr>2_Masque L'Agence Bio</vt:lpstr>
      <vt:lpstr>Baromètre des produits biologiques en France - 2024</vt:lpstr>
      <vt:lpstr>Méthodologie</vt:lpstr>
      <vt:lpstr>Une transition alimentaire  en panne DANS LA RESTAURATION À DOMICILE ?</vt:lpstr>
      <vt:lpstr>Même si elle demeure à un niveau élevé, les Français se déclarent de moins en moins préoccupés par les questions environnementales</vt:lpstr>
      <vt:lpstr>Alimentation et santé : un niveau d’inquiétude stable, mais une attention en baisse</vt:lpstr>
      <vt:lpstr>Et un léger recul des habitudes alimentaires liées à la santé pour l’ensemble des Français</vt:lpstr>
      <vt:lpstr>Conséquence : un fléchissement des motivations quotidiennes à consommer bio liées à la santé et à l’environnement </vt:lpstr>
      <vt:lpstr>Une fatigue alimentaire à l’œuvre ?</vt:lpstr>
      <vt:lpstr>Une baisse généralisée de l’attention portée aux labels</vt:lpstr>
      <vt:lpstr>Un recul de la connaissance des Français sur les garanties du bio en matière d’impact sur la santé et sur l’environnement</vt:lpstr>
      <vt:lpstr>Un recul également sur l’information relative aux contrôles et à la réglementation auxquels sont soumis les produits bio</vt:lpstr>
      <vt:lpstr>Une fatigue alimentaire à l’œuvre ?</vt:lpstr>
      <vt:lpstr>Une légère érosion de la propension à cuisiner  au profit de la praticité</vt:lpstr>
      <vt:lpstr>Le bio, surtout identifié et préféré pour ses produits bruts, en pâtit </vt:lpstr>
      <vt:lpstr>Néanmoins, les Français plébiscitent les produits bio pour leur goût</vt:lpstr>
      <vt:lpstr>Et pour les Français, le « bien manger » est de plus en plus associé au plaisir et à la convivialité</vt:lpstr>
      <vt:lpstr>L’accessibilité  du bio : un enjeu  renvoyé au collectif</vt:lpstr>
      <vt:lpstr>Une consommation de bio en baisse, mais un recul moins marqué en 2023 qu'en 2022</vt:lpstr>
      <vt:lpstr>Des restrictions importantes sur les dépenses alimentaires qui pèsent sur les produits de qualité</vt:lpstr>
      <vt:lpstr>Et une montée en puissance de l’attention au gaspillage</vt:lpstr>
      <vt:lpstr>Dans ce contexte, les produits bio sont pénalisés par une image prix défavorable</vt:lpstr>
      <vt:lpstr>Pourquoi un produit bio ne devrait pas être plus cher qu’un produit non-bio ?</vt:lpstr>
      <vt:lpstr>Les Français soulignent une accessibilité très inégale de l’offre de bio</vt:lpstr>
      <vt:lpstr>Et ont des attentes de bio dans les circuits de restauration hors domicile </vt:lpstr>
      <vt:lpstr>Et surtout dans la restauration collective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Représentations de la transition alimentaire - Verbatims</dc:title>
  <dc:creator>Agnès Crozet</dc:creator>
  <cp:lastModifiedBy>Adeline CORUS</cp:lastModifiedBy>
  <cp:revision>14</cp:revision>
  <dcterms:created xsi:type="dcterms:W3CDTF">2024-01-25T14:12:06Z</dcterms:created>
  <dcterms:modified xsi:type="dcterms:W3CDTF">2024-02-28T15:46:59Z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0x01010092AC817DE21BA640B19C3BA181C8E7E7</vt:lpwstr>
  </property>
  <property fmtid="{D5CDD505-2E9C-101B-9397-08002B2CF9AE}" pid="3" name="MediaServiceImageTags">
    <vt:lpwstr/>
  </property>
</Properties>
</file>